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8" r:id="rId1"/>
  </p:sldMasterIdLst>
  <p:notesMasterIdLst>
    <p:notesMasterId r:id="rId28"/>
  </p:notesMasterIdLst>
  <p:sldIdLst>
    <p:sldId id="325" r:id="rId2"/>
    <p:sldId id="319" r:id="rId3"/>
    <p:sldId id="322" r:id="rId4"/>
    <p:sldId id="323" r:id="rId5"/>
    <p:sldId id="324" r:id="rId6"/>
    <p:sldId id="318" r:id="rId7"/>
    <p:sldId id="288" r:id="rId8"/>
    <p:sldId id="292" r:id="rId9"/>
    <p:sldId id="317" r:id="rId10"/>
    <p:sldId id="293" r:id="rId11"/>
    <p:sldId id="294" r:id="rId12"/>
    <p:sldId id="304" r:id="rId13"/>
    <p:sldId id="296" r:id="rId14"/>
    <p:sldId id="298" r:id="rId15"/>
    <p:sldId id="299" r:id="rId16"/>
    <p:sldId id="300" r:id="rId17"/>
    <p:sldId id="309" r:id="rId18"/>
    <p:sldId id="301" r:id="rId19"/>
    <p:sldId id="289" r:id="rId20"/>
    <p:sldId id="284" r:id="rId21"/>
    <p:sldId id="286" r:id="rId22"/>
    <p:sldId id="287" r:id="rId23"/>
    <p:sldId id="310" r:id="rId24"/>
    <p:sldId id="312" r:id="rId25"/>
    <p:sldId id="313" r:id="rId26"/>
    <p:sldId id="327" r:id="rId27"/>
  </p:sldIdLst>
  <p:sldSz cx="9144000" cy="6858000" type="screen4x3"/>
  <p:notesSz cx="6946900" cy="9283700"/>
  <p:defaultTextStyle>
    <a:defPPr>
      <a:defRPr lang="en-US"/>
    </a:defPPr>
    <a:lvl1pPr algn="l" rtl="0" eaLnBrk="0" fontAlgn="base" hangingPunct="0">
      <a:spcBef>
        <a:spcPct val="0"/>
      </a:spcBef>
      <a:spcAft>
        <a:spcPct val="0"/>
      </a:spcAft>
      <a:defRPr sz="3200" kern="1200">
        <a:solidFill>
          <a:schemeClr val="tx1"/>
        </a:solidFill>
        <a:latin typeface="Arial" charset="0"/>
        <a:ea typeface="+mn-ea"/>
        <a:cs typeface="+mn-cs"/>
      </a:defRPr>
    </a:lvl1pPr>
    <a:lvl2pPr marL="457200" algn="l" rtl="0" eaLnBrk="0" fontAlgn="base" hangingPunct="0">
      <a:spcBef>
        <a:spcPct val="0"/>
      </a:spcBef>
      <a:spcAft>
        <a:spcPct val="0"/>
      </a:spcAft>
      <a:defRPr sz="3200" kern="1200">
        <a:solidFill>
          <a:schemeClr val="tx1"/>
        </a:solidFill>
        <a:latin typeface="Arial" charset="0"/>
        <a:ea typeface="+mn-ea"/>
        <a:cs typeface="+mn-cs"/>
      </a:defRPr>
    </a:lvl2pPr>
    <a:lvl3pPr marL="914400" algn="l" rtl="0" eaLnBrk="0" fontAlgn="base" hangingPunct="0">
      <a:spcBef>
        <a:spcPct val="0"/>
      </a:spcBef>
      <a:spcAft>
        <a:spcPct val="0"/>
      </a:spcAft>
      <a:defRPr sz="3200" kern="1200">
        <a:solidFill>
          <a:schemeClr val="tx1"/>
        </a:solidFill>
        <a:latin typeface="Arial" charset="0"/>
        <a:ea typeface="+mn-ea"/>
        <a:cs typeface="+mn-cs"/>
      </a:defRPr>
    </a:lvl3pPr>
    <a:lvl4pPr marL="1371600" algn="l" rtl="0" eaLnBrk="0" fontAlgn="base" hangingPunct="0">
      <a:spcBef>
        <a:spcPct val="0"/>
      </a:spcBef>
      <a:spcAft>
        <a:spcPct val="0"/>
      </a:spcAft>
      <a:defRPr sz="3200" kern="1200">
        <a:solidFill>
          <a:schemeClr val="tx1"/>
        </a:solidFill>
        <a:latin typeface="Arial" charset="0"/>
        <a:ea typeface="+mn-ea"/>
        <a:cs typeface="+mn-cs"/>
      </a:defRPr>
    </a:lvl4pPr>
    <a:lvl5pPr marL="1828800" algn="l" rtl="0" eaLnBrk="0" fontAlgn="base" hangingPunct="0">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009900"/>
    <a:srgbClr val="990099"/>
    <a:srgbClr val="FFFF99"/>
    <a:srgbClr val="99FF66"/>
    <a:srgbClr val="FCEA04"/>
    <a:srgbClr val="FFFF29"/>
    <a:srgbClr val="6C89CA"/>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88696" autoAdjust="0"/>
  </p:normalViewPr>
  <p:slideViewPr>
    <p:cSldViewPr>
      <p:cViewPr>
        <p:scale>
          <a:sx n="42" d="100"/>
          <a:sy n="42" d="100"/>
        </p:scale>
        <p:origin x="835"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83971" name="Rectangle 3"/>
          <p:cNvSpPr>
            <a:spLocks noGrp="1" noChangeArrowheads="1"/>
          </p:cNvSpPr>
          <p:nvPr>
            <p:ph type="dt"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83972" name="Rectangle 4"/>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a:effectLst/>
        </p:spPr>
      </p:sp>
      <p:sp>
        <p:nvSpPr>
          <p:cNvPr id="83973" name="Rectangle 5"/>
          <p:cNvSpPr>
            <a:spLocks noGrp="1" noChangeArrowheads="1"/>
          </p:cNvSpPr>
          <p:nvPr>
            <p:ph type="body" sz="quarter" idx="3"/>
          </p:nvPr>
        </p:nvSpPr>
        <p:spPr bwMode="auto">
          <a:xfrm>
            <a:off x="695325" y="4410075"/>
            <a:ext cx="5556250"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3974" name="Rectangle 6"/>
          <p:cNvSpPr>
            <a:spLocks noGrp="1" noChangeArrowheads="1"/>
          </p:cNvSpPr>
          <p:nvPr>
            <p:ph type="ftr" sz="quarter" idx="4"/>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83975" name="Rectangle 7"/>
          <p:cNvSpPr>
            <a:spLocks noGrp="1" noChangeArrowheads="1"/>
          </p:cNvSpPr>
          <p:nvPr>
            <p:ph type="sldNum" sz="quarter" idx="5"/>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65F87621-7895-4FFD-BF6D-776B5EFEC03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a:t>
            </a:r>
            <a:r>
              <a:rPr lang="en-US" baseline="0" dirty="0"/>
              <a:t>eadership turnover is a national phenomenon. </a:t>
            </a:r>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Why an ongoing process? Look</a:t>
            </a:r>
            <a:r>
              <a:rPr lang="en-US" baseline="0" dirty="0"/>
              <a:t> around the room. How many of us will still be serving LIFE in our current capacity in 5 to 8 years? </a:t>
            </a:r>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a:t>
            </a:r>
            <a:r>
              <a:rPr lang="en-US" baseline="0" dirty="0"/>
              <a:t> saw a slide from one organization at the beginning. Here’s another and there are two more coming up. There is an overarching commonality to the succession planning process and no substantive differences in the four represented herein. What you’ll see in the next few minutes is illustrative of the research we four independently dug up and shared with each other.</a:t>
            </a:r>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Readiness</a:t>
            </a:r>
            <a:r>
              <a:rPr lang="en-US" baseline="0" dirty="0"/>
              <a:t> – Ensure every part of the ministry is prepped for the change process.</a:t>
            </a:r>
          </a:p>
          <a:p>
            <a:pPr>
              <a:buFont typeface="Arial" pitchFamily="34" charset="0"/>
              <a:buNone/>
            </a:pPr>
            <a:endParaRPr lang="en-US" baseline="0" dirty="0"/>
          </a:p>
          <a:p>
            <a:r>
              <a:rPr lang="en-US" baseline="0" dirty="0"/>
              <a:t>Planning</a:t>
            </a:r>
          </a:p>
          <a:p>
            <a:pPr>
              <a:buFont typeface="Arial" pitchFamily="34" charset="0"/>
              <a:buChar char="•"/>
            </a:pPr>
            <a:r>
              <a:rPr lang="en-US" baseline="0" dirty="0"/>
              <a:t> </a:t>
            </a:r>
            <a:r>
              <a:rPr lang="en-US" baseline="0" dirty="0" err="1"/>
              <a:t>SWOT</a:t>
            </a:r>
            <a:r>
              <a:rPr lang="en-US" baseline="0" dirty="0"/>
              <a:t> analysis – The strengths, weaknesses, opportunities and threats</a:t>
            </a:r>
          </a:p>
          <a:p>
            <a:pPr>
              <a:buFont typeface="Arial" pitchFamily="34" charset="0"/>
              <a:buChar char="•"/>
            </a:pPr>
            <a:r>
              <a:rPr lang="en-US" baseline="0" dirty="0"/>
              <a:t> </a:t>
            </a:r>
            <a:r>
              <a:rPr lang="en-US" baseline="0" dirty="0" err="1"/>
              <a:t>CSFs</a:t>
            </a:r>
            <a:r>
              <a:rPr lang="en-US" baseline="0" dirty="0"/>
              <a:t> – Critical Success Factors defined. </a:t>
            </a:r>
            <a:r>
              <a:rPr lang="en-US" baseline="0" dirty="0" err="1"/>
              <a:t>CSFs</a:t>
            </a:r>
            <a:r>
              <a:rPr lang="en-US" baseline="0" dirty="0"/>
              <a:t> should be derived from the </a:t>
            </a:r>
            <a:r>
              <a:rPr lang="en-US" baseline="0" dirty="0" err="1"/>
              <a:t>SWOT</a:t>
            </a:r>
            <a:r>
              <a:rPr lang="en-US" baseline="0" dirty="0"/>
              <a:t> analysis. </a:t>
            </a:r>
          </a:p>
          <a:p>
            <a:pPr lvl="1">
              <a:buFont typeface="Arial" pitchFamily="34" charset="0"/>
              <a:buChar char="•"/>
            </a:pPr>
            <a:r>
              <a:rPr lang="en-US" baseline="0" dirty="0"/>
              <a:t> What must the new </a:t>
            </a:r>
            <a:r>
              <a:rPr lang="en-US" baseline="0" dirty="0" err="1"/>
              <a:t>ExD</a:t>
            </a:r>
            <a:r>
              <a:rPr lang="en-US" baseline="0" dirty="0"/>
              <a:t> have to maintain our current strengths AND grow us where we are weak?</a:t>
            </a:r>
          </a:p>
          <a:p>
            <a:pPr lvl="1">
              <a:buFont typeface="Arial" pitchFamily="34" charset="0"/>
              <a:buChar char="•"/>
            </a:pPr>
            <a:r>
              <a:rPr lang="en-US" baseline="0" dirty="0"/>
              <a:t> What are the key opportunities and threats we want the new </a:t>
            </a:r>
            <a:r>
              <a:rPr lang="en-US" baseline="0" dirty="0" err="1"/>
              <a:t>ExD</a:t>
            </a:r>
            <a:r>
              <a:rPr lang="en-US" baseline="0" dirty="0"/>
              <a:t> to address?</a:t>
            </a:r>
          </a:p>
          <a:p>
            <a:pPr>
              <a:buFont typeface="Arial" pitchFamily="34" charset="0"/>
              <a:buChar char="•"/>
            </a:pPr>
            <a:r>
              <a:rPr lang="en-US" baseline="0" dirty="0"/>
              <a:t> Process – Who are we seeking and how will we find them?</a:t>
            </a:r>
          </a:p>
          <a:p>
            <a:pPr lvl="1">
              <a:buFont typeface="Arial" pitchFamily="34" charset="0"/>
              <a:buChar char="•"/>
            </a:pPr>
            <a:r>
              <a:rPr lang="en-US" baseline="0" dirty="0"/>
              <a:t> Who – No one person is likely to have everything we want. (If they do, they’re probably ready for retirement!) What are the “must have” characteristics and what are the “desired” attributes? How will we bridge the gap/grow the new </a:t>
            </a:r>
            <a:r>
              <a:rPr lang="en-US" baseline="0" dirty="0" err="1"/>
              <a:t>ExD</a:t>
            </a:r>
            <a:r>
              <a:rPr lang="en-US" baseline="0" dirty="0"/>
              <a:t>?</a:t>
            </a:r>
          </a:p>
          <a:p>
            <a:pPr lvl="1">
              <a:buFont typeface="Arial" pitchFamily="34" charset="0"/>
              <a:buChar char="•"/>
            </a:pPr>
            <a:r>
              <a:rPr lang="en-US" baseline="0" dirty="0"/>
              <a:t> Search – Define internal and external search parameters</a:t>
            </a:r>
          </a:p>
          <a:p>
            <a:pPr lvl="0">
              <a:buFont typeface="Arial" pitchFamily="34" charset="0"/>
              <a:buNone/>
            </a:pPr>
            <a:endParaRPr lang="en-US" baseline="0" dirty="0"/>
          </a:p>
          <a:p>
            <a:pPr lvl="0">
              <a:buFont typeface="Arial" pitchFamily="34" charset="0"/>
              <a:buNone/>
            </a:pPr>
            <a:r>
              <a:rPr lang="en-US" baseline="0" dirty="0"/>
              <a:t>Execution</a:t>
            </a:r>
          </a:p>
          <a:p>
            <a:pPr lvl="0">
              <a:buFont typeface="Arial" pitchFamily="34" charset="0"/>
              <a:buChar char="•"/>
            </a:pPr>
            <a:r>
              <a:rPr lang="en-US" baseline="0" dirty="0"/>
              <a:t> Communication: Externally, within the board, to the organization, and specifically to the our support base</a:t>
            </a:r>
          </a:p>
          <a:p>
            <a:pPr lvl="0">
              <a:buFont typeface="Arial" pitchFamily="34" charset="0"/>
              <a:buChar char="•"/>
            </a:pPr>
            <a:r>
              <a:rPr lang="en-US" baseline="0" dirty="0"/>
              <a:t> Search: Find candidates</a:t>
            </a:r>
          </a:p>
          <a:p>
            <a:pPr lvl="0">
              <a:buFont typeface="Arial" pitchFamily="34" charset="0"/>
              <a:buChar char="•"/>
            </a:pPr>
            <a:r>
              <a:rPr lang="en-US" baseline="0" dirty="0"/>
              <a:t> Evaluation: Review all applicants and shortlist</a:t>
            </a:r>
          </a:p>
          <a:p>
            <a:pPr lvl="0">
              <a:buFont typeface="Arial" pitchFamily="34" charset="0"/>
              <a:buChar char="•"/>
            </a:pPr>
            <a:r>
              <a:rPr lang="en-US" baseline="0" dirty="0"/>
              <a:t> Selection: Pick top candidate, recommend to board, make decision, and make offer</a:t>
            </a:r>
          </a:p>
          <a:p>
            <a:pPr lvl="0">
              <a:buFont typeface="Arial" pitchFamily="34" charset="0"/>
              <a:buChar char="•"/>
            </a:pPr>
            <a:r>
              <a:rPr lang="en-US" baseline="0" dirty="0"/>
              <a:t> Transition: More than “Welcome aboard”</a:t>
            </a:r>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Two different teams.</a:t>
            </a:r>
            <a:r>
              <a:rPr lang="en-US" baseline="0" dirty="0"/>
              <a:t> The readiness and planning must both be finished before the Execution step, but the work can be </a:t>
            </a:r>
            <a:r>
              <a:rPr lang="en-US" baseline="0"/>
              <a:t>done concurrently.</a:t>
            </a:r>
            <a:endParaRPr lang="en-US" dirty="0"/>
          </a:p>
        </p:txBody>
      </p:sp>
      <p:sp>
        <p:nvSpPr>
          <p:cNvPr id="4" name="Slide Number Placeholder 3"/>
          <p:cNvSpPr>
            <a:spLocks noGrp="1"/>
          </p:cNvSpPr>
          <p:nvPr>
            <p:ph type="sldNum" sz="quarter" idx="10"/>
          </p:nvPr>
        </p:nvSpPr>
        <p:spPr/>
        <p:txBody>
          <a:bodyPr/>
          <a:lstStyle/>
          <a:p>
            <a:fld id="{65F87621-7895-4FFD-BF6D-776B5EFEC037}" type="slidenum">
              <a:rPr lang="en-US" smtClean="0"/>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Timeline markers are important. It’s easy for time to “slip away” (people are busy). Someone needs to be “ruthless” in keeping things moving.</a:t>
            </a:r>
          </a:p>
        </p:txBody>
      </p:sp>
      <p:sp>
        <p:nvSpPr>
          <p:cNvPr id="4" name="Slide Number Placeholder 3"/>
          <p:cNvSpPr>
            <a:spLocks noGrp="1"/>
          </p:cNvSpPr>
          <p:nvPr>
            <p:ph type="sldNum" sz="quarter" idx="10"/>
          </p:nvPr>
        </p:nvSpPr>
        <p:spPr/>
        <p:txBody>
          <a:bodyPr/>
          <a:lstStyle/>
          <a:p>
            <a:fld id="{65F87621-7895-4FFD-BF6D-776B5EFEC037}" type="slidenum">
              <a:rPr lang="en-US" smtClean="0"/>
              <a:pPr/>
              <a:t>25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acknowledge, from the beginning and throughout the process, that LIFE is God’s ministry. We seek His direction, from the beginning and throughout the process. We trust His hand to guide both in our decisions and in the lives of those who will apply to serve. In every case, we seek to bring Him glory in the way we conduct the process and treat applicants. </a:t>
            </a:r>
          </a:p>
        </p:txBody>
      </p:sp>
      <p:sp>
        <p:nvSpPr>
          <p:cNvPr id="4" name="Slide Number Placeholder 3"/>
          <p:cNvSpPr>
            <a:spLocks noGrp="1"/>
          </p:cNvSpPr>
          <p:nvPr>
            <p:ph type="sldNum" sz="quarter" idx="10"/>
          </p:nvPr>
        </p:nvSpPr>
        <p:spPr/>
        <p:txBody>
          <a:bodyPr/>
          <a:lstStyle/>
          <a:p>
            <a:fld id="{65F87621-7895-4FFD-BF6D-776B5EFEC037}" type="slidenum">
              <a:rPr lang="en-US" smtClean="0"/>
              <a:pPr/>
              <a:t>26</a:t>
            </a:fld>
            <a:endParaRPr lang="en-US"/>
          </a:p>
        </p:txBody>
      </p:sp>
    </p:spTree>
    <p:extLst>
      <p:ext uri="{BB962C8B-B14F-4D97-AF65-F5344CB8AC3E}">
        <p14:creationId xmlns:p14="http://schemas.microsoft.com/office/powerpoint/2010/main" val="2624769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366" name="Rectangle 22"/>
          <p:cNvSpPr>
            <a:spLocks noGrp="1" noChangeArrowheads="1"/>
          </p:cNvSpPr>
          <p:nvPr>
            <p:ph type="ctrTitle" sz="quarter"/>
          </p:nvPr>
        </p:nvSpPr>
        <p:spPr>
          <a:xfrm>
            <a:off x="1143000" y="2590800"/>
            <a:ext cx="6858000" cy="1066800"/>
          </a:xfrm>
        </p:spPr>
        <p:txBody>
          <a:bodyPr/>
          <a:lstStyle>
            <a:lvl1pPr>
              <a:defRPr sz="4400"/>
            </a:lvl1pPr>
          </a:lstStyle>
          <a:p>
            <a:r>
              <a:rPr lang="en-US" dirty="0"/>
              <a:t>Click to edit Master title style</a:t>
            </a:r>
          </a:p>
        </p:txBody>
      </p:sp>
      <p:sp>
        <p:nvSpPr>
          <p:cNvPr id="57367" name="Rectangle 23"/>
          <p:cNvSpPr>
            <a:spLocks noGrp="1" noChangeArrowheads="1"/>
          </p:cNvSpPr>
          <p:nvPr>
            <p:ph type="subTitle" sz="quarter" idx="1"/>
          </p:nvPr>
        </p:nvSpPr>
        <p:spPr>
          <a:xfrm>
            <a:off x="2590800" y="3962400"/>
            <a:ext cx="3962400" cy="1371600"/>
          </a:xfrm>
        </p:spPr>
        <p:txBody>
          <a:bodyPr/>
          <a:lstStyle>
            <a:lvl1pPr marL="0" indent="0" algn="ctr">
              <a:spcBef>
                <a:spcPct val="0"/>
              </a:spcBef>
              <a:buFontTx/>
              <a:buNone/>
              <a:defRPr sz="1800" b="0"/>
            </a:lvl1pPr>
          </a:lstStyle>
          <a:p>
            <a:r>
              <a:rPr lang="en-US"/>
              <a:t>Click to edit Master subtitle style</a:t>
            </a:r>
          </a:p>
        </p:txBody>
      </p:sp>
      <p:sp>
        <p:nvSpPr>
          <p:cNvPr id="57368" name="Rectangle 24"/>
          <p:cNvSpPr>
            <a:spLocks noGrp="1" noChangeArrowheads="1"/>
          </p:cNvSpPr>
          <p:nvPr>
            <p:ph type="dt" sz="quarter" idx="2"/>
          </p:nvPr>
        </p:nvSpPr>
        <p:spPr/>
        <p:txBody>
          <a:bodyPr/>
          <a:lstStyle>
            <a:lvl1pPr>
              <a:defRPr/>
            </a:lvl1pPr>
          </a:lstStyle>
          <a:p>
            <a:endParaRPr lang="en-US"/>
          </a:p>
        </p:txBody>
      </p:sp>
      <p:sp>
        <p:nvSpPr>
          <p:cNvPr id="57369" name="Rectangle 25"/>
          <p:cNvSpPr>
            <a:spLocks noGrp="1" noChangeArrowheads="1"/>
          </p:cNvSpPr>
          <p:nvPr>
            <p:ph type="sldNum" sz="quarter" idx="4"/>
          </p:nvPr>
        </p:nvSpPr>
        <p:spPr/>
        <p:txBody>
          <a:bodyPr/>
          <a:lstStyle>
            <a:lvl1pPr>
              <a:defRPr/>
            </a:lvl1pPr>
          </a:lstStyle>
          <a:p>
            <a:fld id="{B894D87D-6AE6-4C00-86F5-806278DF87CA}" type="slidenum">
              <a:rPr lang="en-US"/>
              <a:pPr/>
              <a:t>‹#›</a:t>
            </a:fld>
            <a:endParaRPr lang="en-US"/>
          </a:p>
        </p:txBody>
      </p:sp>
      <p:sp>
        <p:nvSpPr>
          <p:cNvPr id="57370" name="Rectangle 26"/>
          <p:cNvSpPr>
            <a:spLocks noGrp="1" noChangeArrowheads="1"/>
          </p:cNvSpPr>
          <p:nvPr>
            <p:ph type="ftr" sz="quarter" idx="3"/>
          </p:nvPr>
        </p:nvSpPr>
        <p:spPr/>
        <p:txBody>
          <a:bodyPr/>
          <a:lstStyle>
            <a:lvl1pPr>
              <a:defRPr/>
            </a:lvl1pPr>
          </a:lstStyle>
          <a:p>
            <a:endParaRPr lang="en-US" dirty="0"/>
          </a:p>
        </p:txBody>
      </p:sp>
      <p:sp>
        <p:nvSpPr>
          <p:cNvPr id="57372" name="Text Box 28"/>
          <p:cNvSpPr txBox="1">
            <a:spLocks noChangeArrowheads="1"/>
          </p:cNvSpPr>
          <p:nvPr/>
        </p:nvSpPr>
        <p:spPr bwMode="auto">
          <a:xfrm>
            <a:off x="1752600" y="5791200"/>
            <a:ext cx="5334000" cy="253916"/>
          </a:xfrm>
          <a:prstGeom prst="rect">
            <a:avLst/>
          </a:prstGeom>
          <a:noFill/>
          <a:ln w="9525">
            <a:noFill/>
            <a:miter lim="800000"/>
            <a:headEnd/>
            <a:tailEnd/>
          </a:ln>
          <a:effectLst/>
        </p:spPr>
        <p:txBody>
          <a:bodyPr>
            <a:spAutoFit/>
          </a:bodyPr>
          <a:lstStyle/>
          <a:p>
            <a:pPr algn="ctr">
              <a:spcBef>
                <a:spcPct val="50000"/>
              </a:spcBef>
            </a:pPr>
            <a:r>
              <a:rPr lang="en-US" sz="1050" b="1" i="1" dirty="0">
                <a:solidFill>
                  <a:srgbClr val="000000"/>
                </a:solidFill>
                <a:latin typeface="Bradley Hand ITC" pitchFamily="66" charset="0"/>
              </a:rPr>
              <a:t>S H A R I N G  </a:t>
            </a:r>
            <a:r>
              <a:rPr lang="en-US" sz="1050" b="1" i="1" baseline="0" dirty="0">
                <a:solidFill>
                  <a:srgbClr val="000000"/>
                </a:solidFill>
                <a:latin typeface="Bradley Hand ITC" pitchFamily="66" charset="0"/>
              </a:rPr>
              <a:t> </a:t>
            </a:r>
            <a:r>
              <a:rPr lang="en-US" sz="1050" b="1" i="1" baseline="0" dirty="0" err="1">
                <a:solidFill>
                  <a:srgbClr val="000000"/>
                </a:solidFill>
                <a:latin typeface="Bradley Hand ITC" pitchFamily="66" charset="0"/>
              </a:rPr>
              <a:t>G</a:t>
            </a:r>
            <a:r>
              <a:rPr lang="en-US" sz="1050" b="1" i="1" baseline="0" dirty="0">
                <a:solidFill>
                  <a:srgbClr val="000000"/>
                </a:solidFill>
                <a:latin typeface="Bradley Hand ITC" pitchFamily="66" charset="0"/>
              </a:rPr>
              <a:t> O D ’ S    H E A R T    F O R    T H E    J E W I S H    P E O P L E</a:t>
            </a:r>
            <a:endParaRPr lang="en-US" sz="1050" b="1" i="1" dirty="0">
              <a:solidFill>
                <a:srgbClr val="000000"/>
              </a:solidFill>
              <a:latin typeface="Bradley Hand ITC" pitchFamily="66" charset="0"/>
            </a:endParaRPr>
          </a:p>
        </p:txBody>
      </p:sp>
      <p:pic>
        <p:nvPicPr>
          <p:cNvPr id="15" name="Picture 14" descr="LIFE Logo centered 1.jpg"/>
          <p:cNvPicPr>
            <a:picLocks noChangeAspect="1"/>
          </p:cNvPicPr>
          <p:nvPr userDrawn="1"/>
        </p:nvPicPr>
        <p:blipFill>
          <a:blip r:embed="rId2" cstate="print"/>
          <a:stretch>
            <a:fillRect/>
          </a:stretch>
        </p:blipFill>
        <p:spPr>
          <a:xfrm>
            <a:off x="-10886" y="10887"/>
            <a:ext cx="9154886" cy="598714"/>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848600" cy="838200"/>
          </a:xfrm>
        </p:spPr>
        <p:txBody>
          <a:bodyPr/>
          <a:lstStyle/>
          <a:p>
            <a:r>
              <a:rPr lang="en-US"/>
              <a:t>Click to edit Master title style</a:t>
            </a:r>
          </a:p>
        </p:txBody>
      </p:sp>
      <p:sp>
        <p:nvSpPr>
          <p:cNvPr id="3" name="Content Placeholder 2"/>
          <p:cNvSpPr>
            <a:spLocks noGrp="1"/>
          </p:cNvSpPr>
          <p:nvPr>
            <p:ph idx="1"/>
          </p:nvPr>
        </p:nvSpPr>
        <p:spPr>
          <a:xfrm>
            <a:off x="609600" y="1524000"/>
            <a:ext cx="7315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1F3112A-9687-4796-9A88-3F68E1AED5C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3FAB6A2-89EC-495F-B465-6688294ED649}"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848600" cy="838200"/>
          </a:xfrm>
        </p:spPr>
        <p:txBody>
          <a:bodyPr/>
          <a:lstStyle/>
          <a:p>
            <a:r>
              <a:rPr lang="en-US"/>
              <a:t>Click to edit Master title style</a:t>
            </a:r>
          </a:p>
        </p:txBody>
      </p:sp>
      <p:sp>
        <p:nvSpPr>
          <p:cNvPr id="3" name="Content Placeholder 2"/>
          <p:cNvSpPr>
            <a:spLocks noGrp="1"/>
          </p:cNvSpPr>
          <p:nvPr>
            <p:ph sz="half" idx="1"/>
          </p:nvPr>
        </p:nvSpPr>
        <p:spPr>
          <a:xfrm>
            <a:off x="1143000" y="1828800"/>
            <a:ext cx="33147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828800"/>
            <a:ext cx="33147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3223D269-0014-4EF0-BF7B-A86B48A114E8}"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0C17819C-C210-45DA-95A0-2CF81D682164}"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848600" cy="838200"/>
          </a:xfrm>
        </p:spPr>
        <p:txBody>
          <a:bodyPr/>
          <a:lstStyle/>
          <a:p>
            <a:r>
              <a:rPr lang="en-US"/>
              <a:t>Click to edit Master title style</a:t>
            </a:r>
          </a:p>
        </p:txBody>
      </p:sp>
      <p:sp>
        <p:nvSpPr>
          <p:cNvPr id="3" name="Date Placeholder 2"/>
          <p:cNvSpPr>
            <a:spLocks noGrp="1"/>
          </p:cNvSpPr>
          <p:nvPr>
            <p:ph type="dt"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66682F9D-1C5B-4785-8D0C-C156F506755E}"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FC8A0C57-8637-4F21-9818-F9410232634C}"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008313" cy="825499"/>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609600"/>
            <a:ext cx="5111750" cy="5516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3AD720AB-FA04-4030-BF97-E3C9523D1681}"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7620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141C5160-7EF9-4935-B46B-77B35D6EAA2E}"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848600" cy="838200"/>
          </a:xfrm>
        </p:spPr>
        <p:txBody>
          <a:bodyPr/>
          <a:lstStyle/>
          <a:p>
            <a:r>
              <a:rPr lang="en-US"/>
              <a:t>Click to edit Master title style</a:t>
            </a:r>
          </a:p>
        </p:txBody>
      </p:sp>
      <p:sp>
        <p:nvSpPr>
          <p:cNvPr id="3" name="Vertical Text Placeholder 2"/>
          <p:cNvSpPr>
            <a:spLocks noGrp="1"/>
          </p:cNvSpPr>
          <p:nvPr>
            <p:ph type="body" orient="vert" idx="1"/>
          </p:nvPr>
        </p:nvSpPr>
        <p:spPr>
          <a:xfrm>
            <a:off x="1143000" y="1524000"/>
            <a:ext cx="6781800" cy="464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A666CA5-FF0F-4C20-9E67-457A88700155}"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914400"/>
            <a:ext cx="196215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0"/>
            <a:ext cx="57340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B37BF77C-8EE7-415D-938E-3C2989DA389C}"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848600" cy="838200"/>
          </a:xfrm>
        </p:spPr>
        <p:txBody>
          <a:bodyPr/>
          <a:lstStyle/>
          <a:p>
            <a:r>
              <a:rPr lang="en-US"/>
              <a:t>Click to edit Master title style</a:t>
            </a:r>
          </a:p>
        </p:txBody>
      </p:sp>
      <p:sp>
        <p:nvSpPr>
          <p:cNvPr id="3" name="Text Placeholder 2"/>
          <p:cNvSpPr>
            <a:spLocks noGrp="1"/>
          </p:cNvSpPr>
          <p:nvPr>
            <p:ph type="body" sz="half" idx="1"/>
          </p:nvPr>
        </p:nvSpPr>
        <p:spPr>
          <a:xfrm>
            <a:off x="1143000" y="1524000"/>
            <a:ext cx="3314700" cy="464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hart Placeholder 3"/>
          <p:cNvSpPr>
            <a:spLocks noGrp="1"/>
          </p:cNvSpPr>
          <p:nvPr>
            <p:ph type="chart" sz="half" idx="2"/>
          </p:nvPr>
        </p:nvSpPr>
        <p:spPr>
          <a:xfrm>
            <a:off x="4610100" y="1524000"/>
            <a:ext cx="3314700" cy="4648200"/>
          </a:xfrm>
        </p:spPr>
        <p:txBody>
          <a:bodyPr/>
          <a:lstStyle/>
          <a:p>
            <a:r>
              <a:rPr lang="en-US"/>
              <a:t>Click icon to add chart</a:t>
            </a:r>
          </a:p>
        </p:txBody>
      </p:sp>
      <p:sp>
        <p:nvSpPr>
          <p:cNvPr id="5" name="Date Placeholder 4"/>
          <p:cNvSpPr>
            <a:spLocks noGrp="1"/>
          </p:cNvSpPr>
          <p:nvPr>
            <p:ph type="dt" sz="quarter" idx="10"/>
          </p:nvPr>
        </p:nvSpPr>
        <p:spPr>
          <a:xfrm>
            <a:off x="457200" y="6391275"/>
            <a:ext cx="21336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391275"/>
            <a:ext cx="2133600" cy="457200"/>
          </a:xfrm>
        </p:spPr>
        <p:txBody>
          <a:bodyPr/>
          <a:lstStyle>
            <a:lvl1pPr>
              <a:defRPr/>
            </a:lvl1pPr>
          </a:lstStyle>
          <a:p>
            <a:fld id="{6C8B95E9-09FE-4FC0-8223-8DFFF06DB84A}" type="slidenum">
              <a:rPr lang="en-US"/>
              <a:pPr/>
              <a:t>‹#›</a:t>
            </a:fld>
            <a:endParaRPr lang="en-US"/>
          </a:p>
        </p:txBody>
      </p:sp>
      <p:sp>
        <p:nvSpPr>
          <p:cNvPr id="7" name="Footer Placeholder 6"/>
          <p:cNvSpPr>
            <a:spLocks noGrp="1"/>
          </p:cNvSpPr>
          <p:nvPr>
            <p:ph type="ftr" sz="quarter" idx="12"/>
          </p:nvPr>
        </p:nvSpPr>
        <p:spPr>
          <a:xfrm>
            <a:off x="2667000" y="6391275"/>
            <a:ext cx="3810000" cy="457200"/>
          </a:xfrm>
        </p:spPr>
        <p:txBody>
          <a:bodyPr/>
          <a:lstStyle>
            <a:lvl1pPr>
              <a:defRPr/>
            </a:lvl1pPr>
          </a:lstStyle>
          <a:p>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56342" name="Rectangle 22"/>
          <p:cNvSpPr>
            <a:spLocks noGrp="1" noChangeArrowheads="1"/>
          </p:cNvSpPr>
          <p:nvPr>
            <p:ph type="title"/>
          </p:nvPr>
        </p:nvSpPr>
        <p:spPr bwMode="auto">
          <a:xfrm>
            <a:off x="609600" y="533400"/>
            <a:ext cx="78486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6343" name="Rectangle 23"/>
          <p:cNvSpPr>
            <a:spLocks noGrp="1" noChangeArrowheads="1"/>
          </p:cNvSpPr>
          <p:nvPr>
            <p:ph type="body" idx="1"/>
          </p:nvPr>
        </p:nvSpPr>
        <p:spPr bwMode="auto">
          <a:xfrm>
            <a:off x="609600" y="1524000"/>
            <a:ext cx="73152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49" name="Rectangle 29"/>
          <p:cNvSpPr>
            <a:spLocks noGrp="1" noChangeArrowheads="1"/>
          </p:cNvSpPr>
          <p:nvPr>
            <p:ph type="dt" sz="quarter" idx="2"/>
          </p:nvPr>
        </p:nvSpPr>
        <p:spPr bwMode="auto">
          <a:xfrm>
            <a:off x="457200" y="6391275"/>
            <a:ext cx="21336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eaLnBrk="1" hangingPunct="1">
              <a:defRPr sz="1000">
                <a:latin typeface="+mn-lt"/>
              </a:defRPr>
            </a:lvl1pPr>
          </a:lstStyle>
          <a:p>
            <a:endParaRPr lang="en-US"/>
          </a:p>
        </p:txBody>
      </p:sp>
      <p:sp>
        <p:nvSpPr>
          <p:cNvPr id="56350" name="Rectangle 30"/>
          <p:cNvSpPr>
            <a:spLocks noGrp="1" noChangeArrowheads="1"/>
          </p:cNvSpPr>
          <p:nvPr>
            <p:ph type="sldNum" sz="quarter" idx="4"/>
          </p:nvPr>
        </p:nvSpPr>
        <p:spPr bwMode="auto">
          <a:xfrm>
            <a:off x="6553200" y="6391275"/>
            <a:ext cx="21336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eaLnBrk="1" hangingPunct="1">
              <a:defRPr sz="1000">
                <a:latin typeface="+mn-lt"/>
              </a:defRPr>
            </a:lvl1pPr>
          </a:lstStyle>
          <a:p>
            <a:fld id="{0E3EE0A3-26B9-4A30-888A-A2A15875E051}" type="slidenum">
              <a:rPr lang="en-US"/>
              <a:pPr/>
              <a:t>‹#›</a:t>
            </a:fld>
            <a:endParaRPr lang="en-US"/>
          </a:p>
        </p:txBody>
      </p:sp>
      <p:sp>
        <p:nvSpPr>
          <p:cNvPr id="56351" name="Rectangle 31"/>
          <p:cNvSpPr>
            <a:spLocks noGrp="1" noChangeArrowheads="1"/>
          </p:cNvSpPr>
          <p:nvPr>
            <p:ph type="ftr" sz="quarter" idx="3"/>
          </p:nvPr>
        </p:nvSpPr>
        <p:spPr bwMode="auto">
          <a:xfrm>
            <a:off x="2667000" y="6391275"/>
            <a:ext cx="38100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000">
                <a:solidFill>
                  <a:schemeClr val="tx1"/>
                </a:solidFill>
                <a:latin typeface="+mn-lt"/>
              </a:defRPr>
            </a:lvl1pPr>
          </a:lstStyle>
          <a:p>
            <a:endParaRPr lang="en-US" dirty="0"/>
          </a:p>
        </p:txBody>
      </p:sp>
      <p:sp>
        <p:nvSpPr>
          <p:cNvPr id="9" name="Text Box 28"/>
          <p:cNvSpPr txBox="1">
            <a:spLocks noChangeArrowheads="1"/>
          </p:cNvSpPr>
          <p:nvPr userDrawn="1"/>
        </p:nvSpPr>
        <p:spPr bwMode="auto">
          <a:xfrm>
            <a:off x="1752600" y="5791200"/>
            <a:ext cx="5334000" cy="253916"/>
          </a:xfrm>
          <a:prstGeom prst="rect">
            <a:avLst/>
          </a:prstGeom>
          <a:noFill/>
          <a:ln w="9525">
            <a:noFill/>
            <a:miter lim="800000"/>
            <a:headEnd/>
            <a:tailEnd/>
          </a:ln>
          <a:effectLst/>
        </p:spPr>
        <p:txBody>
          <a:bodyPr>
            <a:spAutoFit/>
          </a:bodyPr>
          <a:lstStyle/>
          <a:p>
            <a:pPr algn="ctr">
              <a:spcBef>
                <a:spcPct val="50000"/>
              </a:spcBef>
            </a:pPr>
            <a:r>
              <a:rPr lang="en-US" sz="1050" b="1" i="1" dirty="0">
                <a:solidFill>
                  <a:srgbClr val="000000"/>
                </a:solidFill>
                <a:latin typeface="Bradley Hand ITC" pitchFamily="66" charset="0"/>
              </a:rPr>
              <a:t>S H A R I N G  </a:t>
            </a:r>
            <a:r>
              <a:rPr lang="en-US" sz="1050" b="1" i="1" baseline="0" dirty="0">
                <a:solidFill>
                  <a:srgbClr val="000000"/>
                </a:solidFill>
                <a:latin typeface="Bradley Hand ITC" pitchFamily="66" charset="0"/>
              </a:rPr>
              <a:t> </a:t>
            </a:r>
            <a:r>
              <a:rPr lang="en-US" sz="1050" b="1" i="1" baseline="0" dirty="0" err="1">
                <a:solidFill>
                  <a:srgbClr val="000000"/>
                </a:solidFill>
                <a:latin typeface="Bradley Hand ITC" pitchFamily="66" charset="0"/>
              </a:rPr>
              <a:t>G</a:t>
            </a:r>
            <a:r>
              <a:rPr lang="en-US" sz="1050" b="1" i="1" baseline="0" dirty="0">
                <a:solidFill>
                  <a:srgbClr val="000000"/>
                </a:solidFill>
                <a:latin typeface="Bradley Hand ITC" pitchFamily="66" charset="0"/>
              </a:rPr>
              <a:t> O D ’ S    H E A R T    F O R    T H E    J E W I S H    P E O P L E</a:t>
            </a:r>
            <a:endParaRPr lang="en-US" sz="1050" b="1" i="1" dirty="0">
              <a:solidFill>
                <a:srgbClr val="000000"/>
              </a:solidFill>
              <a:latin typeface="Bradley Hand ITC" pitchFamily="66" charset="0"/>
            </a:endParaRPr>
          </a:p>
        </p:txBody>
      </p:sp>
      <p:pic>
        <p:nvPicPr>
          <p:cNvPr id="11" name="Picture 10" descr="LIFE Logo centered 1.jpg"/>
          <p:cNvPicPr>
            <a:picLocks noChangeAspect="1"/>
          </p:cNvPicPr>
          <p:nvPr userDrawn="1"/>
        </p:nvPicPr>
        <p:blipFill>
          <a:blip r:embed="rId15" cstate="print"/>
          <a:stretch>
            <a:fillRect/>
          </a:stretch>
        </p:blipFill>
        <p:spPr>
          <a:xfrm>
            <a:off x="-10886" y="10887"/>
            <a:ext cx="9154886" cy="598714"/>
          </a:xfrm>
          <a:prstGeom prst="rect">
            <a:avLst/>
          </a:prstGeom>
        </p:spPr>
      </p:pic>
    </p:spTree>
  </p:cSld>
  <p:clrMap bg1="dk2" tx1="lt1" bg2="dk1"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ransition/>
  <p:txStyles>
    <p:titleStyle>
      <a:lvl1pPr algn="ctr" rtl="0" eaLnBrk="1" fontAlgn="base" hangingPunct="1">
        <a:spcBef>
          <a:spcPct val="0"/>
        </a:spcBef>
        <a:spcAft>
          <a:spcPct val="0"/>
        </a:spcAft>
        <a:defRPr sz="3200">
          <a:solidFill>
            <a:srgbClr val="000000"/>
          </a:solidFill>
          <a:latin typeface="+mj-lt"/>
          <a:ea typeface="+mj-ea"/>
          <a:cs typeface="+mj-cs"/>
        </a:defRPr>
      </a:lvl1pPr>
      <a:lvl2pPr algn="ctr" rtl="0" eaLnBrk="1" fontAlgn="base" hangingPunct="1">
        <a:spcBef>
          <a:spcPct val="0"/>
        </a:spcBef>
        <a:spcAft>
          <a:spcPct val="0"/>
        </a:spcAft>
        <a:defRPr sz="3200">
          <a:solidFill>
            <a:srgbClr val="000000"/>
          </a:solidFill>
          <a:latin typeface="Century Gothic" pitchFamily="34" charset="0"/>
        </a:defRPr>
      </a:lvl2pPr>
      <a:lvl3pPr algn="ctr" rtl="0" eaLnBrk="1" fontAlgn="base" hangingPunct="1">
        <a:spcBef>
          <a:spcPct val="0"/>
        </a:spcBef>
        <a:spcAft>
          <a:spcPct val="0"/>
        </a:spcAft>
        <a:defRPr sz="3200">
          <a:solidFill>
            <a:srgbClr val="000000"/>
          </a:solidFill>
          <a:latin typeface="Century Gothic" pitchFamily="34" charset="0"/>
        </a:defRPr>
      </a:lvl3pPr>
      <a:lvl4pPr algn="ctr" rtl="0" eaLnBrk="1" fontAlgn="base" hangingPunct="1">
        <a:spcBef>
          <a:spcPct val="0"/>
        </a:spcBef>
        <a:spcAft>
          <a:spcPct val="0"/>
        </a:spcAft>
        <a:defRPr sz="3200">
          <a:solidFill>
            <a:srgbClr val="000000"/>
          </a:solidFill>
          <a:latin typeface="Century Gothic" pitchFamily="34" charset="0"/>
        </a:defRPr>
      </a:lvl4pPr>
      <a:lvl5pPr algn="ctr" rtl="0" eaLnBrk="1" fontAlgn="base" hangingPunct="1">
        <a:spcBef>
          <a:spcPct val="0"/>
        </a:spcBef>
        <a:spcAft>
          <a:spcPct val="0"/>
        </a:spcAft>
        <a:defRPr sz="3200">
          <a:solidFill>
            <a:srgbClr val="000000"/>
          </a:solidFill>
          <a:latin typeface="Century Gothic" pitchFamily="34" charset="0"/>
        </a:defRPr>
      </a:lvl5pPr>
      <a:lvl6pPr marL="457200" algn="ctr" rtl="0" eaLnBrk="1" fontAlgn="base" hangingPunct="1">
        <a:spcBef>
          <a:spcPct val="0"/>
        </a:spcBef>
        <a:spcAft>
          <a:spcPct val="0"/>
        </a:spcAft>
        <a:defRPr sz="3200">
          <a:solidFill>
            <a:srgbClr val="000000"/>
          </a:solidFill>
          <a:latin typeface="Century Gothic" pitchFamily="34" charset="0"/>
        </a:defRPr>
      </a:lvl6pPr>
      <a:lvl7pPr marL="914400" algn="ctr" rtl="0" eaLnBrk="1" fontAlgn="base" hangingPunct="1">
        <a:spcBef>
          <a:spcPct val="0"/>
        </a:spcBef>
        <a:spcAft>
          <a:spcPct val="0"/>
        </a:spcAft>
        <a:defRPr sz="3200">
          <a:solidFill>
            <a:srgbClr val="000000"/>
          </a:solidFill>
          <a:latin typeface="Century Gothic" pitchFamily="34" charset="0"/>
        </a:defRPr>
      </a:lvl7pPr>
      <a:lvl8pPr marL="1371600" algn="ctr" rtl="0" eaLnBrk="1" fontAlgn="base" hangingPunct="1">
        <a:spcBef>
          <a:spcPct val="0"/>
        </a:spcBef>
        <a:spcAft>
          <a:spcPct val="0"/>
        </a:spcAft>
        <a:defRPr sz="3200">
          <a:solidFill>
            <a:srgbClr val="000000"/>
          </a:solidFill>
          <a:latin typeface="Century Gothic" pitchFamily="34" charset="0"/>
        </a:defRPr>
      </a:lvl8pPr>
      <a:lvl9pPr marL="1828800" algn="ctr" rtl="0" eaLnBrk="1" fontAlgn="base" hangingPunct="1">
        <a:spcBef>
          <a:spcPct val="0"/>
        </a:spcBef>
        <a:spcAft>
          <a:spcPct val="0"/>
        </a:spcAft>
        <a:defRPr sz="3200">
          <a:solidFill>
            <a:srgbClr val="000000"/>
          </a:solidFill>
          <a:latin typeface="Century Gothic" pitchFamily="34" charset="0"/>
        </a:defRPr>
      </a:lvl9pPr>
    </p:titleStyle>
    <p:bodyStyle>
      <a:lvl1pPr marL="342900" indent="-342900" algn="l" rtl="0" eaLnBrk="1" fontAlgn="base" hangingPunct="1">
        <a:spcBef>
          <a:spcPct val="20000"/>
        </a:spcBef>
        <a:spcAft>
          <a:spcPct val="0"/>
        </a:spcAft>
        <a:buClr>
          <a:srgbClr val="000000"/>
        </a:buClr>
        <a:buChar char="•"/>
        <a:defRPr sz="2200" b="1">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Wingdings" pitchFamily="2" charset="2"/>
        <a:buChar char="w"/>
        <a:defRPr sz="2000">
          <a:solidFill>
            <a:srgbClr val="000000"/>
          </a:solidFill>
          <a:latin typeface="+mn-lt"/>
        </a:defRPr>
      </a:lvl2pPr>
      <a:lvl3pPr marL="1143000" indent="-228600" algn="l" rtl="0" eaLnBrk="1" fontAlgn="base" hangingPunct="1">
        <a:spcBef>
          <a:spcPct val="20000"/>
        </a:spcBef>
        <a:spcAft>
          <a:spcPct val="0"/>
        </a:spcAft>
        <a:buClr>
          <a:srgbClr val="000000"/>
        </a:buClr>
        <a:buChar char="•"/>
        <a:defRPr>
          <a:solidFill>
            <a:srgbClr val="000000"/>
          </a:solidFill>
          <a:latin typeface="+mn-lt"/>
        </a:defRPr>
      </a:lvl3pPr>
      <a:lvl4pPr marL="1600200" indent="-228600" algn="l" rtl="0" eaLnBrk="1" fontAlgn="base" hangingPunct="1">
        <a:spcBef>
          <a:spcPct val="20000"/>
        </a:spcBef>
        <a:spcAft>
          <a:spcPct val="0"/>
        </a:spcAft>
        <a:buClr>
          <a:srgbClr val="000000"/>
        </a:buClr>
        <a:buFont typeface="Wingdings" pitchFamily="2" charset="2"/>
        <a:buChar char="w"/>
        <a:defRPr sz="1600">
          <a:solidFill>
            <a:srgbClr val="000000"/>
          </a:solidFill>
          <a:latin typeface="+mn-lt"/>
        </a:defRPr>
      </a:lvl4pPr>
      <a:lvl5pPr marL="2057400" indent="-228600" algn="l" rtl="0" eaLnBrk="1" fontAlgn="base" hangingPunct="1">
        <a:spcBef>
          <a:spcPct val="20000"/>
        </a:spcBef>
        <a:spcAft>
          <a:spcPct val="0"/>
        </a:spcAft>
        <a:buClr>
          <a:srgbClr val="000000"/>
        </a:buClr>
        <a:buChar char="•"/>
        <a:defRPr sz="1400">
          <a:solidFill>
            <a:srgbClr val="000000"/>
          </a:solidFill>
          <a:latin typeface="+mn-lt"/>
        </a:defRPr>
      </a:lvl5pPr>
      <a:lvl6pPr marL="2514600" indent="-228600" algn="l" rtl="0" eaLnBrk="1" fontAlgn="base" hangingPunct="1">
        <a:spcBef>
          <a:spcPct val="20000"/>
        </a:spcBef>
        <a:spcAft>
          <a:spcPct val="0"/>
        </a:spcAft>
        <a:buClr>
          <a:srgbClr val="000000"/>
        </a:buClr>
        <a:buChar char="•"/>
        <a:defRPr sz="1400">
          <a:solidFill>
            <a:srgbClr val="000000"/>
          </a:solidFill>
          <a:latin typeface="+mn-lt"/>
        </a:defRPr>
      </a:lvl6pPr>
      <a:lvl7pPr marL="2971800" indent="-228600" algn="l" rtl="0" eaLnBrk="1" fontAlgn="base" hangingPunct="1">
        <a:spcBef>
          <a:spcPct val="20000"/>
        </a:spcBef>
        <a:spcAft>
          <a:spcPct val="0"/>
        </a:spcAft>
        <a:buClr>
          <a:srgbClr val="000000"/>
        </a:buClr>
        <a:buChar char="•"/>
        <a:defRPr sz="1400">
          <a:solidFill>
            <a:srgbClr val="000000"/>
          </a:solidFill>
          <a:latin typeface="+mn-lt"/>
        </a:defRPr>
      </a:lvl7pPr>
      <a:lvl8pPr marL="3429000" indent="-228600" algn="l" rtl="0" eaLnBrk="1" fontAlgn="base" hangingPunct="1">
        <a:spcBef>
          <a:spcPct val="20000"/>
        </a:spcBef>
        <a:spcAft>
          <a:spcPct val="0"/>
        </a:spcAft>
        <a:buClr>
          <a:srgbClr val="000000"/>
        </a:buClr>
        <a:buChar char="•"/>
        <a:defRPr sz="1400">
          <a:solidFill>
            <a:srgbClr val="000000"/>
          </a:solidFill>
          <a:latin typeface="+mn-lt"/>
        </a:defRPr>
      </a:lvl8pPr>
      <a:lvl9pPr marL="3886200" indent="-228600" algn="l" rtl="0" eaLnBrk="1" fontAlgn="base" hangingPunct="1">
        <a:spcBef>
          <a:spcPct val="20000"/>
        </a:spcBef>
        <a:spcAft>
          <a:spcPct val="0"/>
        </a:spcAft>
        <a:buClr>
          <a:srgbClr val="000000"/>
        </a:buClr>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northlandfdn.org/convening/keeley1110/Succession/PlanTemplate.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esc-chicago.org/" TargetMode="External"/><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hyperlink" Target="http://www.esc-chicago.org/" TargetMode="External"/><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hyperlink" Target="http://www.esc-chicago.org/" TargetMode="External"/><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2362200"/>
            <a:ext cx="6858000" cy="1066800"/>
          </a:xfrm>
        </p:spPr>
        <p:txBody>
          <a:bodyPr/>
          <a:lstStyle/>
          <a:p>
            <a:r>
              <a:rPr lang="en-US" dirty="0"/>
              <a:t>“No Success </a:t>
            </a:r>
            <a:br>
              <a:rPr lang="en-US" dirty="0"/>
            </a:br>
            <a:r>
              <a:rPr lang="en-US" dirty="0"/>
              <a:t>Without </a:t>
            </a:r>
            <a:br>
              <a:rPr lang="en-US" dirty="0"/>
            </a:br>
            <a:r>
              <a:rPr lang="en-US" dirty="0"/>
              <a:t>A Successor”</a:t>
            </a:r>
          </a:p>
        </p:txBody>
      </p:sp>
      <p:sp>
        <p:nvSpPr>
          <p:cNvPr id="3" name="Subtitle 2"/>
          <p:cNvSpPr>
            <a:spLocks noGrp="1"/>
          </p:cNvSpPr>
          <p:nvPr>
            <p:ph type="subTitle" sz="quarter" idx="1"/>
          </p:nvPr>
        </p:nvSpPr>
        <p:spPr/>
        <p:txBody>
          <a:bodyPr/>
          <a:lstStyle/>
          <a:p>
            <a:endParaRPr lang="en-US"/>
          </a:p>
        </p:txBody>
      </p:sp>
    </p:spTree>
    <p:extLst>
      <p:ext uri="{BB962C8B-B14F-4D97-AF65-F5344CB8AC3E}">
        <p14:creationId xmlns:p14="http://schemas.microsoft.com/office/powerpoint/2010/main" val="75695576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1219200"/>
            <a:ext cx="6858000" cy="1066800"/>
          </a:xfrm>
        </p:spPr>
        <p:txBody>
          <a:bodyPr/>
          <a:lstStyle/>
          <a:p>
            <a:r>
              <a:rPr lang="en-US" dirty="0"/>
              <a:t>Brief History</a:t>
            </a:r>
          </a:p>
        </p:txBody>
      </p:sp>
      <p:sp>
        <p:nvSpPr>
          <p:cNvPr id="2" name="TextBox 1"/>
          <p:cNvSpPr txBox="1"/>
          <p:nvPr/>
        </p:nvSpPr>
        <p:spPr>
          <a:xfrm>
            <a:off x="990600" y="2133600"/>
            <a:ext cx="7239000" cy="3046988"/>
          </a:xfrm>
          <a:prstGeom prst="rect">
            <a:avLst/>
          </a:prstGeom>
          <a:noFill/>
        </p:spPr>
        <p:txBody>
          <a:bodyPr wrap="square" rtlCol="0">
            <a:spAutoFit/>
          </a:bodyPr>
          <a:lstStyle/>
          <a:p>
            <a:endParaRPr lang="en-US" dirty="0">
              <a:solidFill>
                <a:schemeClr val="accent3">
                  <a:lumMod val="25000"/>
                </a:schemeClr>
              </a:solidFill>
            </a:endParaRPr>
          </a:p>
          <a:p>
            <a:pPr marL="457200" indent="-457200">
              <a:buFont typeface="Wingdings" panose="05000000000000000000" pitchFamily="2" charset="2"/>
              <a:buChar char="v"/>
            </a:pPr>
            <a:r>
              <a:rPr lang="en-US" dirty="0">
                <a:solidFill>
                  <a:schemeClr val="accent3">
                    <a:lumMod val="25000"/>
                  </a:schemeClr>
                </a:solidFill>
              </a:rPr>
              <a:t>1887 – Chicago Hebrew Mission</a:t>
            </a:r>
          </a:p>
          <a:p>
            <a:pPr marL="457200" indent="-457200">
              <a:buFont typeface="Wingdings" panose="05000000000000000000" pitchFamily="2" charset="2"/>
              <a:buChar char="v"/>
            </a:pPr>
            <a:r>
              <a:rPr lang="en-US" dirty="0">
                <a:solidFill>
                  <a:schemeClr val="accent3">
                    <a:lumMod val="25000"/>
                  </a:schemeClr>
                </a:solidFill>
              </a:rPr>
              <a:t>1953 – American Messianic </a:t>
            </a:r>
          </a:p>
          <a:p>
            <a:r>
              <a:rPr lang="en-US" dirty="0">
                <a:solidFill>
                  <a:schemeClr val="accent3">
                    <a:lumMod val="25000"/>
                  </a:schemeClr>
                </a:solidFill>
              </a:rPr>
              <a:t>                Fellowship</a:t>
            </a:r>
          </a:p>
          <a:p>
            <a:pPr marL="457200" indent="-457200">
              <a:buFont typeface="Wingdings" panose="05000000000000000000" pitchFamily="2" charset="2"/>
              <a:buChar char="v"/>
            </a:pPr>
            <a:r>
              <a:rPr lang="en-US" dirty="0">
                <a:solidFill>
                  <a:schemeClr val="accent3">
                    <a:lumMod val="25000"/>
                  </a:schemeClr>
                </a:solidFill>
              </a:rPr>
              <a:t>1992 – AMF International</a:t>
            </a:r>
          </a:p>
          <a:p>
            <a:pPr marL="457200" indent="-457200">
              <a:buFont typeface="Wingdings" panose="05000000000000000000" pitchFamily="2" charset="2"/>
              <a:buChar char="v"/>
            </a:pPr>
            <a:r>
              <a:rPr lang="en-US" dirty="0">
                <a:solidFill>
                  <a:schemeClr val="accent3">
                    <a:lumMod val="25000"/>
                  </a:schemeClr>
                </a:solidFill>
              </a:rPr>
              <a:t>2008 – Life in Messiah Int’l (LIFE)</a:t>
            </a:r>
          </a:p>
        </p:txBody>
      </p:sp>
    </p:spTree>
    <p:extLst>
      <p:ext uri="{BB962C8B-B14F-4D97-AF65-F5344CB8AC3E}">
        <p14:creationId xmlns:p14="http://schemas.microsoft.com/office/powerpoint/2010/main" val="233499459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1219200"/>
            <a:ext cx="6858000" cy="1066800"/>
          </a:xfrm>
        </p:spPr>
        <p:txBody>
          <a:bodyPr/>
          <a:lstStyle/>
          <a:p>
            <a:r>
              <a:rPr lang="en-US" dirty="0"/>
              <a:t>Brief History</a:t>
            </a:r>
          </a:p>
        </p:txBody>
      </p:sp>
      <p:graphicFrame>
        <p:nvGraphicFramePr>
          <p:cNvPr id="2" name="Table 1"/>
          <p:cNvGraphicFramePr>
            <a:graphicFrameLocks noGrp="1"/>
          </p:cNvGraphicFramePr>
          <p:nvPr>
            <p:extLst>
              <p:ext uri="{D42A27DB-BD31-4B8C-83A1-F6EECF244321}">
                <p14:modId xmlns:p14="http://schemas.microsoft.com/office/powerpoint/2010/main" val="2889292236"/>
              </p:ext>
            </p:extLst>
          </p:nvPr>
        </p:nvGraphicFramePr>
        <p:xfrm>
          <a:off x="762000" y="2420112"/>
          <a:ext cx="6934199" cy="2761488"/>
        </p:xfrm>
        <a:graphic>
          <a:graphicData uri="http://schemas.openxmlformats.org/drawingml/2006/table">
            <a:tbl>
              <a:tblPr firstRow="1" firstCol="1" bandRow="1">
                <a:tableStyleId>{5C22544A-7EE6-4342-B048-85BDC9FD1C3A}</a:tableStyleId>
              </a:tblPr>
              <a:tblGrid>
                <a:gridCol w="3872989">
                  <a:extLst>
                    <a:ext uri="{9D8B030D-6E8A-4147-A177-3AD203B41FA5}">
                      <a16:colId xmlns:a16="http://schemas.microsoft.com/office/drawing/2014/main" val="1706757877"/>
                    </a:ext>
                  </a:extLst>
                </a:gridCol>
                <a:gridCol w="1127814">
                  <a:extLst>
                    <a:ext uri="{9D8B030D-6E8A-4147-A177-3AD203B41FA5}">
                      <a16:colId xmlns:a16="http://schemas.microsoft.com/office/drawing/2014/main" val="688841411"/>
                    </a:ext>
                  </a:extLst>
                </a:gridCol>
                <a:gridCol w="1047256">
                  <a:extLst>
                    <a:ext uri="{9D8B030D-6E8A-4147-A177-3AD203B41FA5}">
                      <a16:colId xmlns:a16="http://schemas.microsoft.com/office/drawing/2014/main" val="613626298"/>
                    </a:ext>
                  </a:extLst>
                </a:gridCol>
                <a:gridCol w="886140">
                  <a:extLst>
                    <a:ext uri="{9D8B030D-6E8A-4147-A177-3AD203B41FA5}">
                      <a16:colId xmlns:a16="http://schemas.microsoft.com/office/drawing/2014/main" val="1902340565"/>
                    </a:ext>
                  </a:extLst>
                </a:gridCol>
              </a:tblGrid>
              <a:tr h="345186">
                <a:tc>
                  <a:txBody>
                    <a:bodyPr/>
                    <a:lstStyle/>
                    <a:p>
                      <a:pPr marL="0" marR="0">
                        <a:lnSpc>
                          <a:spcPct val="107000"/>
                        </a:lnSpc>
                        <a:spcBef>
                          <a:spcPts val="0"/>
                        </a:spcBef>
                        <a:spcAft>
                          <a:spcPts val="0"/>
                        </a:spcAft>
                      </a:pPr>
                      <a:r>
                        <a:rPr lang="en-US" sz="2000" dirty="0">
                          <a:effectLst/>
                        </a:rPr>
                        <a:t>Director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000">
                          <a:effectLst/>
                        </a:rPr>
                        <a:t>Begin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000">
                          <a:effectLst/>
                        </a:rPr>
                        <a:t>End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000">
                          <a:effectLst/>
                        </a:rPr>
                        <a:t>Yrs.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518448592"/>
                  </a:ext>
                </a:extLst>
              </a:tr>
              <a:tr h="171450">
                <a:tc>
                  <a:txBody>
                    <a:bodyPr/>
                    <a:lstStyle/>
                    <a:p>
                      <a:pPr marL="0" marR="0">
                        <a:lnSpc>
                          <a:spcPct val="107000"/>
                        </a:lnSpc>
                        <a:spcBef>
                          <a:spcPts val="0"/>
                        </a:spcBef>
                        <a:spcAft>
                          <a:spcPts val="0"/>
                        </a:spcAft>
                      </a:pPr>
                      <a:r>
                        <a:rPr lang="en-US" sz="2000" dirty="0">
                          <a:effectLst/>
                        </a:rPr>
                        <a:t>None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1887</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1890</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a:lnSpc>
                          <a:spcPct val="107000"/>
                        </a:lnSpc>
                      </a:pPr>
                      <a:endParaRPr lang="en-US" sz="2000">
                        <a:solidFill>
                          <a:srgbClr val="000000"/>
                        </a:solidFill>
                        <a:effectLst/>
                        <a:latin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531791053"/>
                  </a:ext>
                </a:extLst>
              </a:tr>
              <a:tr h="171450">
                <a:tc>
                  <a:txBody>
                    <a:bodyPr/>
                    <a:lstStyle/>
                    <a:p>
                      <a:pPr marL="0" marR="0">
                        <a:lnSpc>
                          <a:spcPct val="107000"/>
                        </a:lnSpc>
                        <a:spcBef>
                          <a:spcPts val="0"/>
                        </a:spcBef>
                        <a:spcAft>
                          <a:spcPts val="0"/>
                        </a:spcAft>
                      </a:pPr>
                      <a:r>
                        <a:rPr lang="en-US" sz="2000" dirty="0">
                          <a:effectLst/>
                        </a:rPr>
                        <a:t>William E. Blackstone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1891</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1892</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2</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727980119"/>
                  </a:ext>
                </a:extLst>
              </a:tr>
              <a:tr h="171450">
                <a:tc>
                  <a:txBody>
                    <a:bodyPr/>
                    <a:lstStyle/>
                    <a:p>
                      <a:pPr marL="0" marR="0">
                        <a:lnSpc>
                          <a:spcPct val="107000"/>
                        </a:lnSpc>
                        <a:spcBef>
                          <a:spcPts val="0"/>
                        </a:spcBef>
                        <a:spcAft>
                          <a:spcPts val="0"/>
                        </a:spcAft>
                      </a:pPr>
                      <a:r>
                        <a:rPr lang="en-US" sz="2000" dirty="0">
                          <a:effectLst/>
                        </a:rPr>
                        <a:t>Rev. Bernhard Angel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1893</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1894</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2</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220138028"/>
                  </a:ext>
                </a:extLst>
              </a:tr>
              <a:tr h="171450">
                <a:tc>
                  <a:txBody>
                    <a:bodyPr/>
                    <a:lstStyle/>
                    <a:p>
                      <a:pPr marL="0" marR="0">
                        <a:lnSpc>
                          <a:spcPct val="107000"/>
                        </a:lnSpc>
                        <a:spcBef>
                          <a:spcPts val="0"/>
                        </a:spcBef>
                        <a:spcAft>
                          <a:spcPts val="0"/>
                        </a:spcAft>
                      </a:pPr>
                      <a:r>
                        <a:rPr lang="en-US" sz="2000" dirty="0">
                          <a:effectLst/>
                        </a:rPr>
                        <a:t>Rev. JW </a:t>
                      </a:r>
                      <a:r>
                        <a:rPr lang="en-US" sz="2000" dirty="0" err="1">
                          <a:effectLst/>
                        </a:rPr>
                        <a:t>Marcusson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1895</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1896</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2</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3153763474"/>
                  </a:ext>
                </a:extLst>
              </a:tr>
              <a:tr h="171450">
                <a:tc>
                  <a:txBody>
                    <a:bodyPr/>
                    <a:lstStyle/>
                    <a:p>
                      <a:pPr marL="0" marR="0">
                        <a:lnSpc>
                          <a:spcPct val="107000"/>
                        </a:lnSpc>
                        <a:spcBef>
                          <a:spcPts val="0"/>
                        </a:spcBef>
                        <a:spcAft>
                          <a:spcPts val="0"/>
                        </a:spcAft>
                      </a:pPr>
                      <a:r>
                        <a:rPr lang="en-US" sz="2000" dirty="0">
                          <a:effectLst/>
                        </a:rPr>
                        <a:t>Mrs. TC Rounds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1897</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1917</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21</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558158950"/>
                  </a:ext>
                </a:extLst>
              </a:tr>
              <a:tr h="171450">
                <a:tc>
                  <a:txBody>
                    <a:bodyPr/>
                    <a:lstStyle/>
                    <a:p>
                      <a:pPr marL="0" marR="0">
                        <a:lnSpc>
                          <a:spcPct val="107000"/>
                        </a:lnSpc>
                        <a:spcBef>
                          <a:spcPts val="0"/>
                        </a:spcBef>
                        <a:spcAft>
                          <a:spcPts val="0"/>
                        </a:spcAft>
                      </a:pPr>
                      <a:r>
                        <a:rPr lang="en-US" sz="2000" dirty="0">
                          <a:effectLst/>
                        </a:rPr>
                        <a:t>Rev. Norman Camp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1918</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1922</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a:solidFill>
                            <a:srgbClr val="000000"/>
                          </a:solidFill>
                          <a:effectLst/>
                        </a:rPr>
                        <a:t>5</a:t>
                      </a:r>
                      <a:endParaRPr lang="en-US"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399721595"/>
                  </a:ext>
                </a:extLst>
              </a:tr>
              <a:tr h="171450">
                <a:tc>
                  <a:txBody>
                    <a:bodyPr/>
                    <a:lstStyle/>
                    <a:p>
                      <a:pPr marL="0" marR="0">
                        <a:lnSpc>
                          <a:spcPct val="107000"/>
                        </a:lnSpc>
                        <a:spcBef>
                          <a:spcPts val="0"/>
                        </a:spcBef>
                        <a:spcAft>
                          <a:spcPts val="0"/>
                        </a:spcAft>
                      </a:pPr>
                      <a:r>
                        <a:rPr lang="en-US" sz="2000" dirty="0">
                          <a:effectLst/>
                        </a:rPr>
                        <a:t>Rev. Charles Meeker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1923</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1939</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000" dirty="0">
                          <a:solidFill>
                            <a:srgbClr val="000000"/>
                          </a:solidFill>
                          <a:effectLst/>
                        </a:rPr>
                        <a:t>17</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3182742717"/>
                  </a:ext>
                </a:extLst>
              </a:tr>
            </a:tbl>
          </a:graphicData>
        </a:graphic>
      </p:graphicFrame>
    </p:spTree>
    <p:extLst>
      <p:ext uri="{BB962C8B-B14F-4D97-AF65-F5344CB8AC3E}">
        <p14:creationId xmlns:p14="http://schemas.microsoft.com/office/powerpoint/2010/main" val="5460495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1219200"/>
            <a:ext cx="6858000" cy="1066800"/>
          </a:xfrm>
        </p:spPr>
        <p:txBody>
          <a:bodyPr/>
          <a:lstStyle/>
          <a:p>
            <a:r>
              <a:rPr lang="en-US" dirty="0"/>
              <a:t>Brief History</a:t>
            </a:r>
          </a:p>
        </p:txBody>
      </p:sp>
      <p:graphicFrame>
        <p:nvGraphicFramePr>
          <p:cNvPr id="2" name="Table 1"/>
          <p:cNvGraphicFramePr>
            <a:graphicFrameLocks noGrp="1"/>
          </p:cNvGraphicFramePr>
          <p:nvPr>
            <p:extLst>
              <p:ext uri="{D42A27DB-BD31-4B8C-83A1-F6EECF244321}">
                <p14:modId xmlns:p14="http://schemas.microsoft.com/office/powerpoint/2010/main" val="2783265669"/>
              </p:ext>
            </p:extLst>
          </p:nvPr>
        </p:nvGraphicFramePr>
        <p:xfrm>
          <a:off x="762000" y="2420112"/>
          <a:ext cx="6934199" cy="3164463"/>
        </p:xfrm>
        <a:graphic>
          <a:graphicData uri="http://schemas.openxmlformats.org/drawingml/2006/table">
            <a:tbl>
              <a:tblPr firstRow="1" firstCol="1" bandRow="1">
                <a:tableStyleId>{5C22544A-7EE6-4342-B048-85BDC9FD1C3A}</a:tableStyleId>
              </a:tblPr>
              <a:tblGrid>
                <a:gridCol w="3872989">
                  <a:extLst>
                    <a:ext uri="{9D8B030D-6E8A-4147-A177-3AD203B41FA5}">
                      <a16:colId xmlns:a16="http://schemas.microsoft.com/office/drawing/2014/main" val="1706757877"/>
                    </a:ext>
                  </a:extLst>
                </a:gridCol>
                <a:gridCol w="1127814">
                  <a:extLst>
                    <a:ext uri="{9D8B030D-6E8A-4147-A177-3AD203B41FA5}">
                      <a16:colId xmlns:a16="http://schemas.microsoft.com/office/drawing/2014/main" val="688841411"/>
                    </a:ext>
                  </a:extLst>
                </a:gridCol>
                <a:gridCol w="1047256">
                  <a:extLst>
                    <a:ext uri="{9D8B030D-6E8A-4147-A177-3AD203B41FA5}">
                      <a16:colId xmlns:a16="http://schemas.microsoft.com/office/drawing/2014/main" val="613626298"/>
                    </a:ext>
                  </a:extLst>
                </a:gridCol>
                <a:gridCol w="886140">
                  <a:extLst>
                    <a:ext uri="{9D8B030D-6E8A-4147-A177-3AD203B41FA5}">
                      <a16:colId xmlns:a16="http://schemas.microsoft.com/office/drawing/2014/main" val="1902340565"/>
                    </a:ext>
                  </a:extLst>
                </a:gridCol>
              </a:tblGrid>
              <a:tr h="345186">
                <a:tc>
                  <a:txBody>
                    <a:bodyPr/>
                    <a:lstStyle/>
                    <a:p>
                      <a:pPr marL="0" marR="0">
                        <a:lnSpc>
                          <a:spcPct val="107000"/>
                        </a:lnSpc>
                        <a:spcBef>
                          <a:spcPts val="0"/>
                        </a:spcBef>
                        <a:spcAft>
                          <a:spcPts val="0"/>
                        </a:spcAft>
                      </a:pPr>
                      <a:r>
                        <a:rPr lang="en-US" sz="2400" dirty="0">
                          <a:effectLst/>
                        </a:rPr>
                        <a:t>Director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400">
                          <a:effectLst/>
                        </a:rPr>
                        <a:t>Begin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400">
                          <a:effectLst/>
                        </a:rPr>
                        <a:t>End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ctr">
                        <a:lnSpc>
                          <a:spcPct val="107000"/>
                        </a:lnSpc>
                        <a:spcBef>
                          <a:spcPts val="0"/>
                        </a:spcBef>
                        <a:spcAft>
                          <a:spcPts val="0"/>
                        </a:spcAft>
                      </a:pPr>
                      <a:r>
                        <a:rPr lang="en-US" sz="2400">
                          <a:effectLst/>
                        </a:rPr>
                        <a:t>Yrs.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518448592"/>
                  </a:ext>
                </a:extLst>
              </a:tr>
              <a:tr h="171450">
                <a:tc>
                  <a:txBody>
                    <a:bodyPr/>
                    <a:lstStyle/>
                    <a:p>
                      <a:pPr marL="0" marR="0">
                        <a:lnSpc>
                          <a:spcPct val="107000"/>
                        </a:lnSpc>
                        <a:spcBef>
                          <a:spcPts val="0"/>
                        </a:spcBef>
                        <a:spcAft>
                          <a:spcPts val="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Rev. Milton Lindberg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1940</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1961</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531791053"/>
                  </a:ext>
                </a:extLst>
              </a:tr>
              <a:tr h="171450">
                <a:tc>
                  <a:txBody>
                    <a:bodyPr/>
                    <a:lstStyle/>
                    <a:p>
                      <a:pPr marL="0" marR="0">
                        <a:lnSpc>
                          <a:spcPct val="107000"/>
                        </a:lnSpc>
                        <a:spcBef>
                          <a:spcPts val="0"/>
                        </a:spcBef>
                        <a:spcAft>
                          <a:spcPts val="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Rev. Archie </a:t>
                      </a:r>
                      <a:r>
                        <a:rPr lang="en-US" sz="2400" dirty="0" err="1">
                          <a:effectLst/>
                          <a:latin typeface="Arial" panose="020B0604020202020204" pitchFamily="34" charset="0"/>
                          <a:ea typeface="Times New Roman" panose="02020603050405020304" pitchFamily="18" charset="0"/>
                          <a:cs typeface="Times New Roman" panose="02020603050405020304" pitchFamily="18" charset="0"/>
                        </a:rPr>
                        <a:t>MacKinney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1962</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1970</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727980119"/>
                  </a:ext>
                </a:extLst>
              </a:tr>
              <a:tr h="171450">
                <a:tc>
                  <a:txBody>
                    <a:bodyPr/>
                    <a:lstStyle/>
                    <a:p>
                      <a:pPr marL="0" marR="0">
                        <a:lnSpc>
                          <a:spcPct val="107000"/>
                        </a:lnSpc>
                        <a:spcBef>
                          <a:spcPts val="0"/>
                        </a:spcBef>
                        <a:spcAft>
                          <a:spcPts val="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Rev. Alex </a:t>
                      </a:r>
                      <a:r>
                        <a:rPr lang="en-US" sz="2400" dirty="0" err="1">
                          <a:effectLst/>
                          <a:latin typeface="Arial" panose="020B0604020202020204" pitchFamily="34" charset="0"/>
                          <a:ea typeface="Times New Roman" panose="02020603050405020304" pitchFamily="18" charset="0"/>
                          <a:cs typeface="Times New Roman" panose="02020603050405020304" pitchFamily="18" charset="0"/>
                        </a:rPr>
                        <a:t>Koval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1970</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1973</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220138028"/>
                  </a:ext>
                </a:extLst>
              </a:tr>
              <a:tr h="171450">
                <a:tc>
                  <a:txBody>
                    <a:bodyPr/>
                    <a:lstStyle/>
                    <a:p>
                      <a:pPr marL="0" marR="0">
                        <a:lnSpc>
                          <a:spcPct val="107000"/>
                        </a:lnSpc>
                        <a:spcBef>
                          <a:spcPts val="0"/>
                        </a:spcBef>
                        <a:spcAft>
                          <a:spcPts val="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Rev. William E. Currie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1974</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1989</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a:t>
                      </a:r>
                      <a:endPar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3153763474"/>
                  </a:ext>
                </a:extLst>
              </a:tr>
              <a:tr h="171450">
                <a:tc>
                  <a:txBody>
                    <a:bodyPr/>
                    <a:lstStyle/>
                    <a:p>
                      <a:pPr marL="0" marR="0">
                        <a:lnSpc>
                          <a:spcPct val="107000"/>
                        </a:lnSpc>
                        <a:spcBef>
                          <a:spcPts val="0"/>
                        </a:spcBef>
                        <a:spcAft>
                          <a:spcPts val="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Rev. Wesley Taber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1990</a:t>
                      </a:r>
                      <a:endPar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2017</a:t>
                      </a:r>
                      <a:endPar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r>
                        <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28</a:t>
                      </a:r>
                      <a:endPar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558158950"/>
                  </a:ext>
                </a:extLst>
              </a:tr>
              <a:tr h="171450">
                <a:tc>
                  <a:txBody>
                    <a:bodyPr/>
                    <a:lstStyle/>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1399721595"/>
                  </a:ext>
                </a:extLst>
              </a:tr>
              <a:tr h="171450">
                <a:tc>
                  <a:txBody>
                    <a:bodyPr/>
                    <a:lstStyle/>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tc>
                  <a:txBody>
                    <a:bodyPr/>
                    <a:lstStyle/>
                    <a:p>
                      <a:pPr marL="0" marR="0" algn="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9525" anchor="b"/>
                </a:tc>
                <a:extLst>
                  <a:ext uri="{0D108BD9-81ED-4DB2-BD59-A6C34878D82A}">
                    <a16:rowId xmlns:a16="http://schemas.microsoft.com/office/drawing/2014/main" val="3182742717"/>
                  </a:ext>
                </a:extLst>
              </a:tr>
            </a:tbl>
          </a:graphicData>
        </a:graphic>
      </p:graphicFrame>
    </p:spTree>
    <p:extLst>
      <p:ext uri="{BB962C8B-B14F-4D97-AF65-F5344CB8AC3E}">
        <p14:creationId xmlns:p14="http://schemas.microsoft.com/office/powerpoint/2010/main" val="17894606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1219200"/>
            <a:ext cx="6858000" cy="1066800"/>
          </a:xfrm>
        </p:spPr>
        <p:txBody>
          <a:bodyPr/>
          <a:lstStyle/>
          <a:p>
            <a:r>
              <a:rPr lang="en-US" dirty="0"/>
              <a:t>Personal Journey</a:t>
            </a:r>
          </a:p>
        </p:txBody>
      </p:sp>
      <p:sp>
        <p:nvSpPr>
          <p:cNvPr id="3" name="TextBox 2"/>
          <p:cNvSpPr txBox="1"/>
          <p:nvPr/>
        </p:nvSpPr>
        <p:spPr>
          <a:xfrm>
            <a:off x="457200" y="2514600"/>
            <a:ext cx="8305800" cy="4031873"/>
          </a:xfrm>
          <a:prstGeom prst="rect">
            <a:avLst/>
          </a:prstGeom>
          <a:noFill/>
        </p:spPr>
        <p:txBody>
          <a:bodyPr wrap="square" rtlCol="0">
            <a:spAutoFit/>
          </a:bodyPr>
          <a:lstStyle/>
          <a:p>
            <a:pPr marL="457200" indent="-457200">
              <a:buFont typeface="Arial" panose="020B0604020202020204" pitchFamily="34" charset="0"/>
              <a:buChar char="•"/>
            </a:pPr>
            <a:r>
              <a:rPr lang="en-US" dirty="0">
                <a:solidFill>
                  <a:srgbClr val="000000"/>
                </a:solidFill>
              </a:rPr>
              <a:t>Nov. 1975 – Internship</a:t>
            </a:r>
          </a:p>
          <a:p>
            <a:pPr marL="457200" indent="-457200">
              <a:buFont typeface="Arial" panose="020B0604020202020204" pitchFamily="34" charset="0"/>
              <a:buChar char="•"/>
            </a:pPr>
            <a:r>
              <a:rPr lang="en-US" dirty="0">
                <a:solidFill>
                  <a:srgbClr val="000000"/>
                </a:solidFill>
              </a:rPr>
              <a:t>Spring 76 – Jewish studies at Moody </a:t>
            </a:r>
          </a:p>
          <a:p>
            <a:pPr marL="457200" indent="-457200">
              <a:buFont typeface="Arial" panose="020B0604020202020204" pitchFamily="34" charset="0"/>
              <a:buChar char="•"/>
            </a:pPr>
            <a:r>
              <a:rPr lang="en-US" dirty="0">
                <a:solidFill>
                  <a:srgbClr val="000000"/>
                </a:solidFill>
              </a:rPr>
              <a:t>‘76-’80 – Miami “greenhouse years”</a:t>
            </a:r>
          </a:p>
          <a:p>
            <a:pPr marL="457200" indent="-457200">
              <a:buFont typeface="Arial" panose="020B0604020202020204" pitchFamily="34" charset="0"/>
              <a:buChar char="•"/>
            </a:pPr>
            <a:r>
              <a:rPr lang="en-US" dirty="0">
                <a:solidFill>
                  <a:srgbClr val="000000"/>
                </a:solidFill>
              </a:rPr>
              <a:t>‘80-’82 – Israel “desert years”</a:t>
            </a:r>
          </a:p>
          <a:p>
            <a:pPr marL="457200" indent="-457200">
              <a:buFont typeface="Arial" panose="020B0604020202020204" pitchFamily="34" charset="0"/>
              <a:buChar char="•"/>
            </a:pPr>
            <a:r>
              <a:rPr lang="en-US" dirty="0">
                <a:solidFill>
                  <a:srgbClr val="000000"/>
                </a:solidFill>
              </a:rPr>
              <a:t>’82-’89 – Chicago (includes tough years)</a:t>
            </a:r>
          </a:p>
          <a:p>
            <a:pPr marL="457200" indent="-457200">
              <a:buFont typeface="Arial" panose="020B0604020202020204" pitchFamily="34" charset="0"/>
              <a:buChar char="•"/>
            </a:pPr>
            <a:r>
              <a:rPr lang="en-US" dirty="0">
                <a:solidFill>
                  <a:srgbClr val="000000"/>
                </a:solidFill>
              </a:rPr>
              <a:t>’90-present – Director</a:t>
            </a:r>
          </a:p>
          <a:p>
            <a:endParaRPr lang="en-US"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379464777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Rectangle 8"/>
          <p:cNvSpPr>
            <a:spLocks noGrp="1" noChangeArrowheads="1"/>
          </p:cNvSpPr>
          <p:nvPr>
            <p:ph type="ctrTitle" sz="quarter"/>
          </p:nvPr>
        </p:nvSpPr>
        <p:spPr>
          <a:xfrm>
            <a:off x="1143000" y="2362200"/>
            <a:ext cx="6858000" cy="1066800"/>
          </a:xfrm>
        </p:spPr>
        <p:txBody>
          <a:bodyPr/>
          <a:lstStyle/>
          <a:p>
            <a:r>
              <a:rPr lang="en-US" dirty="0"/>
              <a:t>Succession Planning</a:t>
            </a:r>
          </a:p>
        </p:txBody>
      </p:sp>
      <p:sp>
        <p:nvSpPr>
          <p:cNvPr id="89097" name="Rectangle 9"/>
          <p:cNvSpPr>
            <a:spLocks noGrp="1" noChangeArrowheads="1"/>
          </p:cNvSpPr>
          <p:nvPr>
            <p:ph type="subTitle" sz="quarter" idx="1"/>
          </p:nvPr>
        </p:nvSpPr>
        <p:spPr>
          <a:xfrm>
            <a:off x="2590800" y="3733800"/>
            <a:ext cx="3962400" cy="838200"/>
          </a:xfrm>
        </p:spPr>
        <p:txBody>
          <a:bodyPr/>
          <a:lstStyle/>
          <a:p>
            <a:r>
              <a:rPr lang="en-US" dirty="0"/>
              <a:t>Life in Messiah Board Meeting</a:t>
            </a:r>
          </a:p>
          <a:p>
            <a:r>
              <a:rPr lang="en-US" dirty="0"/>
              <a:t>November 2014</a:t>
            </a:r>
          </a:p>
          <a:p>
            <a:endParaRPr lang="en-US" dirty="0"/>
          </a:p>
        </p:txBody>
      </p:sp>
    </p:spTree>
    <p:extLst>
      <p:ext uri="{BB962C8B-B14F-4D97-AF65-F5344CB8AC3E}">
        <p14:creationId xmlns:p14="http://schemas.microsoft.com/office/powerpoint/2010/main" val="292725931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80395"/>
            <a:ext cx="8458200" cy="4401205"/>
          </a:xfrm>
          <a:prstGeom prst="rect">
            <a:avLst/>
          </a:prstGeom>
          <a:noFill/>
        </p:spPr>
        <p:txBody>
          <a:bodyPr wrap="square">
            <a:spAutoFit/>
          </a:bodyPr>
          <a:lstStyle/>
          <a:p>
            <a:pPr algn="just"/>
            <a:r>
              <a:rPr lang="en-US" sz="2800" b="1" dirty="0">
                <a:solidFill>
                  <a:schemeClr val="bg2">
                    <a:lumMod val="50000"/>
                  </a:schemeClr>
                </a:solidFill>
              </a:rPr>
              <a:t>“Succession planning is becoming particularly important as the baby boomer generation nears retirement age. Recent articles are stressing that 50 to 75% of non profit leadership will be retiring within the next five to eight years. This is expected to create a limited pool of candidates and a leadership gap in the nonprofit community. Many boards are creating a plan or road map on how they would go about replacing/filling key leadership positions.”</a:t>
            </a:r>
          </a:p>
        </p:txBody>
      </p:sp>
      <p:pic>
        <p:nvPicPr>
          <p:cNvPr id="125954" name="Picture 2" descr="Northland foundation">
            <a:hlinkClick r:id="rId3"/>
          </p:cNvPr>
          <p:cNvPicPr>
            <a:picLocks noChangeAspect="1" noChangeArrowheads="1"/>
          </p:cNvPicPr>
          <p:nvPr/>
        </p:nvPicPr>
        <p:blipFill>
          <a:blip r:embed="rId4" cstate="print"/>
          <a:srcRect/>
          <a:stretch>
            <a:fillRect/>
          </a:stretch>
        </p:blipFill>
        <p:spPr bwMode="auto">
          <a:xfrm>
            <a:off x="5257800" y="5334000"/>
            <a:ext cx="2440773" cy="381000"/>
          </a:xfrm>
          <a:prstGeom prst="rect">
            <a:avLst/>
          </a:prstGeom>
          <a:noFill/>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38200"/>
            <a:ext cx="7391400" cy="4876800"/>
          </a:xfrm>
        </p:spPr>
        <p:txBody>
          <a:bodyPr/>
          <a:lstStyle/>
          <a:p>
            <a:pPr algn="ctr">
              <a:buNone/>
            </a:pPr>
            <a:r>
              <a:rPr lang="en-US" sz="3600" dirty="0"/>
              <a:t>Replacement planning</a:t>
            </a:r>
          </a:p>
          <a:p>
            <a:pPr algn="ctr">
              <a:buNone/>
            </a:pPr>
            <a:r>
              <a:rPr lang="en-US" sz="3600" dirty="0"/>
              <a:t> vs. </a:t>
            </a:r>
          </a:p>
          <a:p>
            <a:pPr algn="ctr">
              <a:buNone/>
            </a:pPr>
            <a:r>
              <a:rPr lang="en-US" sz="3600" dirty="0"/>
              <a:t>Succession planning</a:t>
            </a:r>
          </a:p>
          <a:p>
            <a:endParaRPr lang="en-US" sz="3600" dirty="0"/>
          </a:p>
          <a:p>
            <a:r>
              <a:rPr lang="en-US" sz="3600" dirty="0"/>
              <a:t>What’s the difference?</a:t>
            </a:r>
          </a:p>
        </p:txBody>
      </p:sp>
      <p:sp>
        <p:nvSpPr>
          <p:cNvPr id="4" name="Content Placeholder 2"/>
          <p:cNvSpPr txBox="1">
            <a:spLocks/>
          </p:cNvSpPr>
          <p:nvPr/>
        </p:nvSpPr>
        <p:spPr bwMode="auto">
          <a:xfrm>
            <a:off x="914400" y="838200"/>
            <a:ext cx="7391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Replacement planning</a:t>
            </a:r>
          </a:p>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 vs. </a:t>
            </a:r>
          </a:p>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Succession planning</a:t>
            </a:r>
          </a:p>
          <a:p>
            <a:pPr marL="342900" marR="0" lvl="0" indent="-342900" algn="l" defTabSz="914400" rtl="0" eaLnBrk="1" fontAlgn="base" latinLnBrk="0" hangingPunct="1">
              <a:lnSpc>
                <a:spcPct val="100000"/>
              </a:lnSpc>
              <a:spcBef>
                <a:spcPct val="20000"/>
              </a:spcBef>
              <a:spcAft>
                <a:spcPct val="0"/>
              </a:spcAft>
              <a:buClr>
                <a:srgbClr val="000000"/>
              </a:buClr>
              <a:buSzTx/>
              <a:buFontTx/>
              <a:buChar char="•"/>
              <a:tabLst/>
              <a:defRPr/>
            </a:pPr>
            <a:endParaRPr kumimoji="0" lang="en-US" sz="3600" b="1" i="0" u="none" strike="noStrike" kern="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Tx/>
              <a:buFontTx/>
              <a:buChar char="•"/>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What’s the difference?</a:t>
            </a:r>
          </a:p>
          <a:p>
            <a:pPr marL="742950" marR="0" lvl="1" indent="-285750" algn="l" defTabSz="914400" rtl="0" eaLnBrk="1" fontAlgn="base" latinLnBrk="0" hangingPunct="1">
              <a:lnSpc>
                <a:spcPct val="100000"/>
              </a:lnSpc>
              <a:spcBef>
                <a:spcPct val="20000"/>
              </a:spcBef>
              <a:spcAft>
                <a:spcPct val="0"/>
              </a:spcAft>
              <a:buClr>
                <a:srgbClr val="000000"/>
              </a:buClr>
              <a:buSzTx/>
              <a:buFont typeface="Wingdings" pitchFamily="2" charset="2"/>
              <a:buChar char="w"/>
              <a:tabLst/>
              <a:defRPr/>
            </a:pPr>
            <a:r>
              <a:rPr kumimoji="0" lang="en-US" sz="3400" b="0" i="0" u="none" strike="noStrike" kern="0" cap="none" spc="0" normalizeH="0" baseline="0" noProof="0" dirty="0">
                <a:ln>
                  <a:noFill/>
                </a:ln>
                <a:solidFill>
                  <a:srgbClr val="000000"/>
                </a:solidFill>
                <a:effectLst/>
                <a:uLnTx/>
                <a:uFillTx/>
                <a:latin typeface="+mn-lt"/>
              </a:rPr>
              <a:t>RP – A one-time event</a:t>
            </a:r>
          </a:p>
          <a:p>
            <a:pPr marL="742950" marR="0" lvl="1" indent="-285750" algn="l" defTabSz="914400" rtl="0" eaLnBrk="1" fontAlgn="base" latinLnBrk="0" hangingPunct="1">
              <a:lnSpc>
                <a:spcPct val="100000"/>
              </a:lnSpc>
              <a:spcBef>
                <a:spcPct val="20000"/>
              </a:spcBef>
              <a:spcAft>
                <a:spcPct val="0"/>
              </a:spcAft>
              <a:buClr>
                <a:srgbClr val="000000"/>
              </a:buClr>
              <a:buSzTx/>
              <a:buFont typeface="Wingdings" pitchFamily="2" charset="2"/>
              <a:buChar char="w"/>
              <a:tabLst/>
              <a:defRPr/>
            </a:pPr>
            <a:r>
              <a:rPr kumimoji="0" lang="en-US" sz="3400" b="0" i="0" u="none" strike="noStrike" kern="0" cap="none" spc="0" normalizeH="0" baseline="0" noProof="0" dirty="0">
                <a:ln>
                  <a:noFill/>
                </a:ln>
                <a:solidFill>
                  <a:srgbClr val="000000"/>
                </a:solidFill>
                <a:effectLst/>
                <a:uLnTx/>
                <a:uFillTx/>
                <a:latin typeface="+mn-lt"/>
              </a:rPr>
              <a:t>SP – An ongoing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4876800"/>
          </a:xfrm>
        </p:spPr>
        <p:txBody>
          <a:bodyPr/>
          <a:lstStyle/>
          <a:p>
            <a:pPr algn="ctr">
              <a:buNone/>
            </a:pPr>
            <a:r>
              <a:rPr lang="en-US" sz="3600" dirty="0"/>
              <a:t>Competency &amp; Capability</a:t>
            </a:r>
          </a:p>
          <a:p>
            <a:pPr algn="ctr">
              <a:buNone/>
            </a:pPr>
            <a:r>
              <a:rPr lang="en-US" sz="3600" dirty="0"/>
              <a:t> vs. </a:t>
            </a:r>
          </a:p>
          <a:p>
            <a:pPr algn="ctr">
              <a:buNone/>
            </a:pPr>
            <a:r>
              <a:rPr lang="en-US" sz="3600" dirty="0"/>
              <a:t>Culture &amp; Organizational Fit</a:t>
            </a:r>
          </a:p>
          <a:p>
            <a:endParaRPr lang="en-US" sz="3600" dirty="0"/>
          </a:p>
          <a:p>
            <a:r>
              <a:rPr lang="en-US" sz="3600" dirty="0"/>
              <a:t>In a hire situation, where is the focus?</a:t>
            </a:r>
          </a:p>
        </p:txBody>
      </p:sp>
      <p:sp>
        <p:nvSpPr>
          <p:cNvPr id="4" name="Content Placeholder 2"/>
          <p:cNvSpPr txBox="1">
            <a:spLocks/>
          </p:cNvSpPr>
          <p:nvPr/>
        </p:nvSpPr>
        <p:spPr bwMode="auto">
          <a:xfrm>
            <a:off x="0" y="762000"/>
            <a:ext cx="91440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Competency</a:t>
            </a:r>
            <a:r>
              <a:rPr kumimoji="0" lang="en-US" sz="3600" b="1" i="0" u="none" strike="noStrike" kern="0" cap="none" spc="0" normalizeH="0" noProof="0" dirty="0">
                <a:ln>
                  <a:noFill/>
                </a:ln>
                <a:solidFill>
                  <a:srgbClr val="000000"/>
                </a:solidFill>
                <a:effectLst/>
                <a:uLnTx/>
                <a:uFillTx/>
                <a:latin typeface="+mn-lt"/>
                <a:ea typeface="+mn-ea"/>
                <a:cs typeface="+mn-cs"/>
              </a:rPr>
              <a:t> &amp; Capability</a:t>
            </a:r>
            <a:endParaRPr kumimoji="0" lang="en-US" sz="3600" b="1" i="0" u="none" strike="noStrike" kern="0" cap="none" spc="0" normalizeH="0" baseline="0" noProof="0" dirty="0">
              <a:ln>
                <a:noFill/>
              </a:ln>
              <a:solidFill>
                <a:srgbClr val="000000"/>
              </a:solidFill>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 vs. </a:t>
            </a:r>
          </a:p>
          <a:p>
            <a:pPr marL="342900" marR="0" lvl="0" indent="-342900" algn="ctr" defTabSz="914400" rtl="0" eaLnBrk="1" fontAlgn="base" latinLnBrk="0" hangingPunct="1">
              <a:lnSpc>
                <a:spcPct val="100000"/>
              </a:lnSpc>
              <a:spcBef>
                <a:spcPct val="20000"/>
              </a:spcBef>
              <a:spcAft>
                <a:spcPct val="0"/>
              </a:spcAft>
              <a:buClr>
                <a:srgbClr val="000000"/>
              </a:buClr>
              <a:buSzTx/>
              <a:buFontTx/>
              <a:buNone/>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Culture &amp; Organizational</a:t>
            </a:r>
            <a:r>
              <a:rPr kumimoji="0" lang="en-US" sz="3600" b="1" i="0" u="none" strike="noStrike" kern="0" cap="none" spc="0" normalizeH="0" noProof="0" dirty="0">
                <a:ln>
                  <a:noFill/>
                </a:ln>
                <a:solidFill>
                  <a:srgbClr val="000000"/>
                </a:solidFill>
                <a:effectLst/>
                <a:uLnTx/>
                <a:uFillTx/>
                <a:latin typeface="+mn-lt"/>
                <a:ea typeface="+mn-ea"/>
                <a:cs typeface="+mn-cs"/>
              </a:rPr>
              <a:t> Fit</a:t>
            </a:r>
            <a:endParaRPr kumimoji="0" lang="en-US" sz="3600" b="1" i="0" u="none" strike="noStrike" kern="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Tx/>
              <a:buFontTx/>
              <a:buChar char="•"/>
              <a:tabLst/>
              <a:defRPr/>
            </a:pPr>
            <a:endParaRPr kumimoji="0" lang="en-US" sz="3600" b="1" i="0" u="none" strike="noStrike" kern="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Tx/>
              <a:buFontTx/>
              <a:buChar char="•"/>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In a hire situation, where</a:t>
            </a:r>
            <a:r>
              <a:rPr kumimoji="0" lang="en-US" sz="3600" b="1" i="0" u="none" strike="noStrike" kern="0" cap="none" spc="0" normalizeH="0" noProof="0" dirty="0">
                <a:ln>
                  <a:noFill/>
                </a:ln>
                <a:solidFill>
                  <a:srgbClr val="000000"/>
                </a:solidFill>
                <a:effectLst/>
                <a:uLnTx/>
                <a:uFillTx/>
                <a:latin typeface="+mn-lt"/>
                <a:ea typeface="+mn-ea"/>
                <a:cs typeface="+mn-cs"/>
              </a:rPr>
              <a:t> is the focus?</a:t>
            </a:r>
            <a:endParaRPr kumimoji="0" lang="en-US" sz="3600" b="1" i="0" u="none" strike="noStrike" kern="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
                <a:srgbClr val="000000"/>
              </a:buClr>
              <a:buSzTx/>
              <a:buFont typeface="Wingdings" pitchFamily="2" charset="2"/>
              <a:buChar char="w"/>
              <a:tabLst/>
              <a:defRPr/>
            </a:pPr>
            <a:r>
              <a:rPr lang="en-US" sz="2800" kern="0" dirty="0">
                <a:solidFill>
                  <a:srgbClr val="000000"/>
                </a:solidFill>
                <a:latin typeface="+mn-lt"/>
              </a:rPr>
              <a:t>Overwhelmingly, on the task &amp; skills side.</a:t>
            </a:r>
            <a:endParaRPr kumimoji="0" lang="en-US" sz="2800" b="0" i="0" u="none" strike="noStrike" kern="0" cap="none" spc="0" normalizeH="0" baseline="0" noProof="0" dirty="0">
              <a:ln>
                <a:noFill/>
              </a:ln>
              <a:solidFill>
                <a:srgbClr val="000000"/>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
                <a:srgbClr val="000000"/>
              </a:buClr>
              <a:buSzTx/>
              <a:buFont typeface="Wingdings" pitchFamily="2" charset="2"/>
              <a:buChar char="w"/>
              <a:tabLst/>
              <a:defRPr/>
            </a:pPr>
            <a:r>
              <a:rPr lang="en-US" sz="2800" kern="0" dirty="0">
                <a:solidFill>
                  <a:srgbClr val="000000"/>
                </a:solidFill>
                <a:latin typeface="+mn-lt"/>
              </a:rPr>
              <a:t>Which one do you think is the greater cause of early pastor or exec departure?</a:t>
            </a:r>
            <a:endParaRPr kumimoji="0" lang="en-US" sz="2800" b="0" i="0" u="none" strike="noStrike" kern="0" cap="none" spc="0" normalizeH="0" baseline="0" noProof="0" dirty="0">
              <a:ln>
                <a:noFill/>
              </a:ln>
              <a:solidFill>
                <a:srgbClr val="000000"/>
              </a:solidFill>
              <a:effectLst/>
              <a:uLnTx/>
              <a:uFillTx/>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604775"/>
            <a:ext cx="9144000" cy="5791200"/>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rrowheads="1"/>
          </p:cNvPicPr>
          <p:nvPr/>
        </p:nvPicPr>
        <p:blipFill>
          <a:blip r:embed="rId2" cstate="print"/>
          <a:srcRect/>
          <a:stretch>
            <a:fillRect/>
          </a:stretch>
        </p:blipFill>
        <p:spPr bwMode="auto">
          <a:xfrm>
            <a:off x="0" y="604775"/>
            <a:ext cx="9144000" cy="5806440"/>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4"/>
          <p:cNvGrpSpPr/>
          <p:nvPr/>
        </p:nvGrpSpPr>
        <p:grpSpPr>
          <a:xfrm>
            <a:off x="3388425" y="2249754"/>
            <a:ext cx="3657600" cy="2362200"/>
            <a:chOff x="3048000" y="1752600"/>
            <a:chExt cx="4035288" cy="2651760"/>
          </a:xfrm>
        </p:grpSpPr>
        <p:sp>
          <p:nvSpPr>
            <p:cNvPr id="5" name="Isosceles Triangle 4"/>
            <p:cNvSpPr>
              <a:spLocks noChangeAspect="1"/>
            </p:cNvSpPr>
            <p:nvPr/>
          </p:nvSpPr>
          <p:spPr bwMode="auto">
            <a:xfrm>
              <a:off x="3048000" y="1752600"/>
              <a:ext cx="4035288" cy="2651760"/>
            </a:xfrm>
            <a:prstGeom prst="triangle">
              <a:avLst/>
            </a:prstGeom>
            <a:solidFill>
              <a:schemeClr val="accent3">
                <a:lumMod val="75000"/>
              </a:schemeClr>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12" name="TextBox 11"/>
            <p:cNvSpPr txBox="1"/>
            <p:nvPr/>
          </p:nvSpPr>
          <p:spPr>
            <a:xfrm rot="3180000">
              <a:off x="4553996" y="2855185"/>
              <a:ext cx="2004075" cy="954107"/>
            </a:xfrm>
            <a:prstGeom prst="rect">
              <a:avLst/>
            </a:prstGeom>
            <a:noFill/>
          </p:spPr>
          <p:txBody>
            <a:bodyPr wrap="none" rtlCol="0">
              <a:spAutoFit/>
            </a:bodyPr>
            <a:lstStyle/>
            <a:p>
              <a:pPr algn="ctr"/>
              <a:r>
                <a:rPr lang="en-US" sz="2800" dirty="0">
                  <a:solidFill>
                    <a:srgbClr val="000000"/>
                  </a:solidFill>
                </a:rPr>
                <a:t>Emergency</a:t>
              </a:r>
            </a:p>
            <a:p>
              <a:pPr algn="ctr"/>
              <a:r>
                <a:rPr lang="en-US" sz="2800" dirty="0">
                  <a:solidFill>
                    <a:srgbClr val="000000"/>
                  </a:solidFill>
                </a:rPr>
                <a:t>Plan</a:t>
              </a:r>
            </a:p>
          </p:txBody>
        </p:sp>
      </p:grpSp>
      <p:grpSp>
        <p:nvGrpSpPr>
          <p:cNvPr id="4" name="Group 15"/>
          <p:cNvGrpSpPr/>
          <p:nvPr/>
        </p:nvGrpSpPr>
        <p:grpSpPr>
          <a:xfrm>
            <a:off x="2450275" y="2783154"/>
            <a:ext cx="4712525" cy="3108960"/>
            <a:chOff x="2374075" y="2682240"/>
            <a:chExt cx="4035289" cy="2691467"/>
          </a:xfrm>
        </p:grpSpPr>
        <p:sp>
          <p:nvSpPr>
            <p:cNvPr id="7" name="Isosceles Triangle 6"/>
            <p:cNvSpPr>
              <a:spLocks noChangeAspect="1"/>
            </p:cNvSpPr>
            <p:nvPr/>
          </p:nvSpPr>
          <p:spPr bwMode="auto">
            <a:xfrm>
              <a:off x="2374075" y="2682240"/>
              <a:ext cx="4035289" cy="2651760"/>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13" name="TextBox 12"/>
            <p:cNvSpPr txBox="1"/>
            <p:nvPr/>
          </p:nvSpPr>
          <p:spPr>
            <a:xfrm>
              <a:off x="3485763" y="4419600"/>
              <a:ext cx="1786065" cy="954107"/>
            </a:xfrm>
            <a:prstGeom prst="rect">
              <a:avLst/>
            </a:prstGeom>
            <a:noFill/>
          </p:spPr>
          <p:txBody>
            <a:bodyPr wrap="none" rtlCol="0">
              <a:spAutoFit/>
            </a:bodyPr>
            <a:lstStyle/>
            <a:p>
              <a:pPr algn="ctr"/>
              <a:r>
                <a:rPr lang="en-US" sz="2800" dirty="0">
                  <a:solidFill>
                    <a:srgbClr val="000000"/>
                  </a:solidFill>
                </a:rPr>
                <a:t>Departure</a:t>
              </a:r>
            </a:p>
            <a:p>
              <a:pPr algn="ctr"/>
              <a:r>
                <a:rPr lang="en-US" sz="2800" dirty="0">
                  <a:solidFill>
                    <a:srgbClr val="000000"/>
                  </a:solidFill>
                </a:rPr>
                <a:t>Defined</a:t>
              </a:r>
            </a:p>
          </p:txBody>
        </p:sp>
      </p:grpSp>
      <p:grpSp>
        <p:nvGrpSpPr>
          <p:cNvPr id="2" name="Group 13"/>
          <p:cNvGrpSpPr/>
          <p:nvPr/>
        </p:nvGrpSpPr>
        <p:grpSpPr>
          <a:xfrm>
            <a:off x="943230" y="1091514"/>
            <a:ext cx="5243385" cy="4038801"/>
            <a:chOff x="1676400" y="1746660"/>
            <a:chExt cx="4038600" cy="3079996"/>
          </a:xfrm>
        </p:grpSpPr>
        <p:sp>
          <p:nvSpPr>
            <p:cNvPr id="6" name="Isosceles Triangle 5"/>
            <p:cNvSpPr>
              <a:spLocks noChangeAspect="1"/>
            </p:cNvSpPr>
            <p:nvPr/>
          </p:nvSpPr>
          <p:spPr bwMode="auto">
            <a:xfrm>
              <a:off x="1676400" y="1746660"/>
              <a:ext cx="4038600" cy="2653937"/>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10" name="TextBox 9"/>
            <p:cNvSpPr txBox="1"/>
            <p:nvPr/>
          </p:nvSpPr>
          <p:spPr>
            <a:xfrm rot="18420000">
              <a:off x="2054239" y="2937196"/>
              <a:ext cx="2824812" cy="954107"/>
            </a:xfrm>
            <a:prstGeom prst="rect">
              <a:avLst/>
            </a:prstGeom>
            <a:noFill/>
          </p:spPr>
          <p:txBody>
            <a:bodyPr wrap="none" rtlCol="0">
              <a:spAutoFit/>
            </a:bodyPr>
            <a:lstStyle/>
            <a:p>
              <a:pPr algn="ctr"/>
              <a:r>
                <a:rPr lang="en-US" sz="2800" dirty="0">
                  <a:solidFill>
                    <a:srgbClr val="000000"/>
                  </a:solidFill>
                </a:rPr>
                <a:t>Strategic Leader</a:t>
              </a:r>
            </a:p>
            <a:p>
              <a:pPr algn="ctr"/>
              <a:r>
                <a:rPr lang="en-US" sz="2800" dirty="0">
                  <a:solidFill>
                    <a:srgbClr val="000000"/>
                  </a:solidFill>
                </a:rPr>
                <a:t>Development</a:t>
              </a:r>
            </a:p>
          </p:txBody>
        </p:sp>
      </p:grpSp>
      <p:sp>
        <p:nvSpPr>
          <p:cNvPr id="9" name="Isosceles Triangle 8"/>
          <p:cNvSpPr>
            <a:spLocks/>
          </p:cNvSpPr>
          <p:nvPr/>
        </p:nvSpPr>
        <p:spPr bwMode="auto">
          <a:xfrm>
            <a:off x="3425496" y="2783154"/>
            <a:ext cx="2819400" cy="1828800"/>
          </a:xfrm>
          <a:prstGeom prst="triangle">
            <a:avLst/>
          </a:prstGeom>
          <a:solidFill>
            <a:srgbClr val="92D050"/>
          </a:solidFill>
          <a:ln w="38100" cap="flat" cmpd="sng" algn="ctr">
            <a:solidFill>
              <a:schemeClr val="tx1"/>
            </a:solidFill>
            <a:prstDash val="solid"/>
            <a:round/>
            <a:headEnd type="none" w="med" len="med"/>
            <a:tailEnd type="none" w="med" len="med"/>
          </a:ln>
          <a:effectLst/>
        </p:spPr>
        <p:txBody>
          <a:bodyPr vert="horz" wrap="none" lIns="0" tIns="4572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Common</a:t>
            </a:r>
          </a:p>
          <a:p>
            <a:pPr marL="0" marR="0" indent="0" algn="ctr" defTabSz="914400" rtl="0" eaLnBrk="0" fontAlgn="base" latinLnBrk="0" hangingPunct="0">
              <a:lnSpc>
                <a:spcPct val="100000"/>
              </a:lnSpc>
              <a:spcBef>
                <a:spcPct val="0"/>
              </a:spcBef>
              <a:spcAft>
                <a:spcPct val="0"/>
              </a:spcAft>
              <a:buClrTx/>
              <a:buSzTx/>
              <a:buFontTx/>
              <a:buNone/>
              <a:tabLst/>
            </a:pPr>
            <a:r>
              <a:rPr lang="en-US" sz="2800" dirty="0"/>
              <a:t>Basis</a:t>
            </a:r>
            <a:endParaRPr kumimoji="0" lang="en-US" sz="2800" b="0" i="0" u="none" strike="noStrike" cap="none" normalizeH="0" baseline="0" dirty="0">
              <a:ln>
                <a:noFill/>
              </a:ln>
              <a:solidFill>
                <a:schemeClr val="tx1"/>
              </a:solidFill>
              <a:effectLst/>
              <a:latin typeface="Arial" charset="0"/>
            </a:endParaRPr>
          </a:p>
        </p:txBody>
      </p:sp>
      <p:sp>
        <p:nvSpPr>
          <p:cNvPr id="15" name="TextBox 14"/>
          <p:cNvSpPr txBox="1"/>
          <p:nvPr/>
        </p:nvSpPr>
        <p:spPr>
          <a:xfrm>
            <a:off x="1066800" y="685800"/>
            <a:ext cx="7203639" cy="646331"/>
          </a:xfrm>
          <a:prstGeom prst="rect">
            <a:avLst/>
          </a:prstGeom>
          <a:noFill/>
        </p:spPr>
        <p:txBody>
          <a:bodyPr wrap="none" rtlCol="0">
            <a:spAutoFit/>
          </a:bodyPr>
          <a:lstStyle/>
          <a:p>
            <a:r>
              <a:rPr lang="en-US" sz="3600" b="1" dirty="0">
                <a:solidFill>
                  <a:srgbClr val="000000"/>
                </a:solidFill>
              </a:rPr>
              <a:t>3 Types of Succession Planning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rrowheads="1"/>
          </p:cNvPicPr>
          <p:nvPr/>
        </p:nvPicPr>
        <p:blipFill>
          <a:blip r:embed="rId2" cstate="print"/>
          <a:srcRect/>
          <a:stretch>
            <a:fillRect/>
          </a:stretch>
        </p:blipFill>
        <p:spPr bwMode="auto">
          <a:xfrm>
            <a:off x="-8863" y="598025"/>
            <a:ext cx="9144000" cy="5806440"/>
          </a:xfrm>
          <a:prstGeom prst="rect">
            <a:avLst/>
          </a:prstGeom>
          <a:noFill/>
          <a:ln w="9525">
            <a:no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rrowheads="1"/>
          </p:cNvPicPr>
          <p:nvPr/>
        </p:nvPicPr>
        <p:blipFill>
          <a:blip r:embed="rId2" cstate="print"/>
          <a:srcRect/>
          <a:stretch>
            <a:fillRect/>
          </a:stretch>
        </p:blipFill>
        <p:spPr bwMode="auto">
          <a:xfrm>
            <a:off x="-2050" y="609600"/>
            <a:ext cx="9144000" cy="5806440"/>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rrowheads="1"/>
          </p:cNvPicPr>
          <p:nvPr/>
        </p:nvPicPr>
        <p:blipFill>
          <a:blip r:embed="rId2" cstate="print"/>
          <a:srcRect/>
          <a:stretch>
            <a:fillRect/>
          </a:stretch>
        </p:blipFill>
        <p:spPr bwMode="auto">
          <a:xfrm>
            <a:off x="0" y="617075"/>
            <a:ext cx="9144000" cy="5806440"/>
          </a:xfrm>
          <a:prstGeom prst="rect">
            <a:avLst/>
          </a:prstGeom>
          <a:noFill/>
          <a:ln w="9525">
            <a:noFill/>
            <a:miter lim="800000"/>
            <a:headEnd/>
            <a:tailEnd/>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rrowheads="1"/>
          </p:cNvPicPr>
          <p:nvPr/>
        </p:nvPicPr>
        <p:blipFill>
          <a:blip r:embed="rId2" cstate="print"/>
          <a:srcRect/>
          <a:stretch>
            <a:fillRect/>
          </a:stretch>
        </p:blipFill>
        <p:spPr bwMode="auto">
          <a:xfrm>
            <a:off x="0" y="609600"/>
            <a:ext cx="9144000" cy="5800725"/>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Freeform 2"/>
          <p:cNvSpPr/>
          <p:nvPr/>
        </p:nvSpPr>
        <p:spPr bwMode="auto">
          <a:xfrm>
            <a:off x="0" y="2362200"/>
            <a:ext cx="8999621" cy="1776664"/>
          </a:xfrm>
          <a:custGeom>
            <a:avLst/>
            <a:gdLst>
              <a:gd name="connsiteX0" fmla="*/ 0 w 8983579"/>
              <a:gd name="connsiteY0" fmla="*/ 109621 h 1745917"/>
              <a:gd name="connsiteX1" fmla="*/ 2197769 w 8983579"/>
              <a:gd name="connsiteY1" fmla="*/ 109621 h 1745917"/>
              <a:gd name="connsiteX2" fmla="*/ 3336758 w 8983579"/>
              <a:gd name="connsiteY2" fmla="*/ 767348 h 1745917"/>
              <a:gd name="connsiteX3" fmla="*/ 5277853 w 8983579"/>
              <a:gd name="connsiteY3" fmla="*/ 863600 h 1745917"/>
              <a:gd name="connsiteX4" fmla="*/ 5791200 w 8983579"/>
              <a:gd name="connsiteY4" fmla="*/ 863600 h 1745917"/>
              <a:gd name="connsiteX5" fmla="*/ 6577263 w 8983579"/>
              <a:gd name="connsiteY5" fmla="*/ 1120274 h 1745917"/>
              <a:gd name="connsiteX6" fmla="*/ 6930190 w 8983579"/>
              <a:gd name="connsiteY6" fmla="*/ 1649664 h 1745917"/>
              <a:gd name="connsiteX7" fmla="*/ 8293769 w 8983579"/>
              <a:gd name="connsiteY7" fmla="*/ 1697790 h 1745917"/>
              <a:gd name="connsiteX8" fmla="*/ 8983579 w 8983579"/>
              <a:gd name="connsiteY8" fmla="*/ 1697790 h 1745917"/>
              <a:gd name="connsiteX0" fmla="*/ 0 w 8983579"/>
              <a:gd name="connsiteY0" fmla="*/ 109621 h 1745917"/>
              <a:gd name="connsiteX1" fmla="*/ 2197769 w 8983579"/>
              <a:gd name="connsiteY1" fmla="*/ 109621 h 1745917"/>
              <a:gd name="connsiteX2" fmla="*/ 3336758 w 8983579"/>
              <a:gd name="connsiteY2" fmla="*/ 767348 h 1745917"/>
              <a:gd name="connsiteX3" fmla="*/ 5277853 w 8983579"/>
              <a:gd name="connsiteY3" fmla="*/ 863600 h 1745917"/>
              <a:gd name="connsiteX4" fmla="*/ 5851358 w 8983579"/>
              <a:gd name="connsiteY4" fmla="*/ 959853 h 1745917"/>
              <a:gd name="connsiteX5" fmla="*/ 6577263 w 8983579"/>
              <a:gd name="connsiteY5" fmla="*/ 1120274 h 1745917"/>
              <a:gd name="connsiteX6" fmla="*/ 6930190 w 8983579"/>
              <a:gd name="connsiteY6" fmla="*/ 1649664 h 1745917"/>
              <a:gd name="connsiteX7" fmla="*/ 8293769 w 8983579"/>
              <a:gd name="connsiteY7" fmla="*/ 1697790 h 1745917"/>
              <a:gd name="connsiteX8" fmla="*/ 8983579 w 8983579"/>
              <a:gd name="connsiteY8" fmla="*/ 1697790 h 1745917"/>
              <a:gd name="connsiteX0" fmla="*/ 0 w 8983579"/>
              <a:gd name="connsiteY0" fmla="*/ 109621 h 1745917"/>
              <a:gd name="connsiteX1" fmla="*/ 2197769 w 8983579"/>
              <a:gd name="connsiteY1" fmla="*/ 109621 h 1745917"/>
              <a:gd name="connsiteX2" fmla="*/ 3336758 w 8983579"/>
              <a:gd name="connsiteY2" fmla="*/ 767348 h 1745917"/>
              <a:gd name="connsiteX3" fmla="*/ 5277853 w 8983579"/>
              <a:gd name="connsiteY3" fmla="*/ 863600 h 1745917"/>
              <a:gd name="connsiteX4" fmla="*/ 5851358 w 8983579"/>
              <a:gd name="connsiteY4" fmla="*/ 959853 h 1745917"/>
              <a:gd name="connsiteX5" fmla="*/ 6577263 w 8983579"/>
              <a:gd name="connsiteY5" fmla="*/ 1120274 h 1745917"/>
              <a:gd name="connsiteX6" fmla="*/ 6930190 w 8983579"/>
              <a:gd name="connsiteY6" fmla="*/ 1649664 h 1745917"/>
              <a:gd name="connsiteX7" fmla="*/ 8293769 w 8983579"/>
              <a:gd name="connsiteY7" fmla="*/ 1697790 h 1745917"/>
              <a:gd name="connsiteX8" fmla="*/ 8983579 w 8983579"/>
              <a:gd name="connsiteY8" fmla="*/ 1697790 h 1745917"/>
              <a:gd name="connsiteX0" fmla="*/ 0 w 8983579"/>
              <a:gd name="connsiteY0" fmla="*/ 109621 h 1745917"/>
              <a:gd name="connsiteX1" fmla="*/ 2197769 w 8983579"/>
              <a:gd name="connsiteY1" fmla="*/ 109621 h 1745917"/>
              <a:gd name="connsiteX2" fmla="*/ 3336758 w 8983579"/>
              <a:gd name="connsiteY2" fmla="*/ 767348 h 1745917"/>
              <a:gd name="connsiteX3" fmla="*/ 5277853 w 8983579"/>
              <a:gd name="connsiteY3" fmla="*/ 863600 h 1745917"/>
              <a:gd name="connsiteX4" fmla="*/ 6079958 w 8983579"/>
              <a:gd name="connsiteY4" fmla="*/ 883653 h 1745917"/>
              <a:gd name="connsiteX5" fmla="*/ 6577263 w 8983579"/>
              <a:gd name="connsiteY5" fmla="*/ 1120274 h 1745917"/>
              <a:gd name="connsiteX6" fmla="*/ 6930190 w 8983579"/>
              <a:gd name="connsiteY6" fmla="*/ 1649664 h 1745917"/>
              <a:gd name="connsiteX7" fmla="*/ 8293769 w 8983579"/>
              <a:gd name="connsiteY7" fmla="*/ 1697790 h 1745917"/>
              <a:gd name="connsiteX8" fmla="*/ 8983579 w 8983579"/>
              <a:gd name="connsiteY8" fmla="*/ 1697790 h 1745917"/>
              <a:gd name="connsiteX0" fmla="*/ 0 w 8983579"/>
              <a:gd name="connsiteY0" fmla="*/ 109621 h 1745917"/>
              <a:gd name="connsiteX1" fmla="*/ 2197769 w 8983579"/>
              <a:gd name="connsiteY1" fmla="*/ 109621 h 1745917"/>
              <a:gd name="connsiteX2" fmla="*/ 3336758 w 8983579"/>
              <a:gd name="connsiteY2" fmla="*/ 767348 h 1745917"/>
              <a:gd name="connsiteX3" fmla="*/ 5277853 w 8983579"/>
              <a:gd name="connsiteY3" fmla="*/ 863600 h 1745917"/>
              <a:gd name="connsiteX4" fmla="*/ 6079958 w 8983579"/>
              <a:gd name="connsiteY4" fmla="*/ 883653 h 1745917"/>
              <a:gd name="connsiteX5" fmla="*/ 6577263 w 8983579"/>
              <a:gd name="connsiteY5" fmla="*/ 1120274 h 1745917"/>
              <a:gd name="connsiteX6" fmla="*/ 6930190 w 8983579"/>
              <a:gd name="connsiteY6" fmla="*/ 1649664 h 1745917"/>
              <a:gd name="connsiteX7" fmla="*/ 8293769 w 8983579"/>
              <a:gd name="connsiteY7" fmla="*/ 1697790 h 1745917"/>
              <a:gd name="connsiteX8" fmla="*/ 8983579 w 8983579"/>
              <a:gd name="connsiteY8" fmla="*/ 1697790 h 1745917"/>
              <a:gd name="connsiteX0" fmla="*/ 229937 w 9213516"/>
              <a:gd name="connsiteY0" fmla="*/ 140368 h 1776664"/>
              <a:gd name="connsiteX1" fmla="*/ 366295 w 9213516"/>
              <a:gd name="connsiteY1" fmla="*/ 0 h 1776664"/>
              <a:gd name="connsiteX2" fmla="*/ 2427706 w 9213516"/>
              <a:gd name="connsiteY2" fmla="*/ 140368 h 1776664"/>
              <a:gd name="connsiteX3" fmla="*/ 3566695 w 9213516"/>
              <a:gd name="connsiteY3" fmla="*/ 798095 h 1776664"/>
              <a:gd name="connsiteX4" fmla="*/ 5507790 w 9213516"/>
              <a:gd name="connsiteY4" fmla="*/ 894347 h 1776664"/>
              <a:gd name="connsiteX5" fmla="*/ 6309895 w 9213516"/>
              <a:gd name="connsiteY5" fmla="*/ 914400 h 1776664"/>
              <a:gd name="connsiteX6" fmla="*/ 6807200 w 9213516"/>
              <a:gd name="connsiteY6" fmla="*/ 1151021 h 1776664"/>
              <a:gd name="connsiteX7" fmla="*/ 7160127 w 9213516"/>
              <a:gd name="connsiteY7" fmla="*/ 1680411 h 1776664"/>
              <a:gd name="connsiteX8" fmla="*/ 8523706 w 9213516"/>
              <a:gd name="connsiteY8" fmla="*/ 1728537 h 1776664"/>
              <a:gd name="connsiteX9" fmla="*/ 9213516 w 9213516"/>
              <a:gd name="connsiteY9" fmla="*/ 1728537 h 1776664"/>
              <a:gd name="connsiteX0" fmla="*/ 232610 w 9216189"/>
              <a:gd name="connsiteY0" fmla="*/ 142373 h 1778669"/>
              <a:gd name="connsiteX1" fmla="*/ 216568 w 9216189"/>
              <a:gd name="connsiteY1" fmla="*/ 154405 h 1778669"/>
              <a:gd name="connsiteX2" fmla="*/ 368968 w 9216189"/>
              <a:gd name="connsiteY2" fmla="*/ 2005 h 1778669"/>
              <a:gd name="connsiteX3" fmla="*/ 2430379 w 9216189"/>
              <a:gd name="connsiteY3" fmla="*/ 142373 h 1778669"/>
              <a:gd name="connsiteX4" fmla="*/ 3569368 w 9216189"/>
              <a:gd name="connsiteY4" fmla="*/ 800100 h 1778669"/>
              <a:gd name="connsiteX5" fmla="*/ 5510463 w 9216189"/>
              <a:gd name="connsiteY5" fmla="*/ 896352 h 1778669"/>
              <a:gd name="connsiteX6" fmla="*/ 6312568 w 9216189"/>
              <a:gd name="connsiteY6" fmla="*/ 916405 h 1778669"/>
              <a:gd name="connsiteX7" fmla="*/ 6809873 w 9216189"/>
              <a:gd name="connsiteY7" fmla="*/ 1153026 h 1778669"/>
              <a:gd name="connsiteX8" fmla="*/ 7162800 w 9216189"/>
              <a:gd name="connsiteY8" fmla="*/ 1682416 h 1778669"/>
              <a:gd name="connsiteX9" fmla="*/ 8526379 w 9216189"/>
              <a:gd name="connsiteY9" fmla="*/ 1730542 h 1778669"/>
              <a:gd name="connsiteX10" fmla="*/ 9216189 w 9216189"/>
              <a:gd name="connsiteY10" fmla="*/ 1730542 h 1778669"/>
              <a:gd name="connsiteX0" fmla="*/ 229937 w 9213516"/>
              <a:gd name="connsiteY0" fmla="*/ 140368 h 1776664"/>
              <a:gd name="connsiteX1" fmla="*/ 366295 w 9213516"/>
              <a:gd name="connsiteY1" fmla="*/ 0 h 1776664"/>
              <a:gd name="connsiteX2" fmla="*/ 2427706 w 9213516"/>
              <a:gd name="connsiteY2" fmla="*/ 140368 h 1776664"/>
              <a:gd name="connsiteX3" fmla="*/ 3566695 w 9213516"/>
              <a:gd name="connsiteY3" fmla="*/ 798095 h 1776664"/>
              <a:gd name="connsiteX4" fmla="*/ 5507790 w 9213516"/>
              <a:gd name="connsiteY4" fmla="*/ 894347 h 1776664"/>
              <a:gd name="connsiteX5" fmla="*/ 6309895 w 9213516"/>
              <a:gd name="connsiteY5" fmla="*/ 914400 h 1776664"/>
              <a:gd name="connsiteX6" fmla="*/ 6807200 w 9213516"/>
              <a:gd name="connsiteY6" fmla="*/ 1151021 h 1776664"/>
              <a:gd name="connsiteX7" fmla="*/ 7160127 w 9213516"/>
              <a:gd name="connsiteY7" fmla="*/ 1680411 h 1776664"/>
              <a:gd name="connsiteX8" fmla="*/ 8523706 w 9213516"/>
              <a:gd name="connsiteY8" fmla="*/ 1728537 h 1776664"/>
              <a:gd name="connsiteX9" fmla="*/ 9213516 w 9213516"/>
              <a:gd name="connsiteY9" fmla="*/ 1728537 h 1776664"/>
              <a:gd name="connsiteX0" fmla="*/ 0 w 8847221"/>
              <a:gd name="connsiteY0" fmla="*/ 0 h 1776664"/>
              <a:gd name="connsiteX1" fmla="*/ 2061411 w 8847221"/>
              <a:gd name="connsiteY1" fmla="*/ 140368 h 1776664"/>
              <a:gd name="connsiteX2" fmla="*/ 3200400 w 8847221"/>
              <a:gd name="connsiteY2" fmla="*/ 798095 h 1776664"/>
              <a:gd name="connsiteX3" fmla="*/ 5141495 w 8847221"/>
              <a:gd name="connsiteY3" fmla="*/ 894347 h 1776664"/>
              <a:gd name="connsiteX4" fmla="*/ 5943600 w 8847221"/>
              <a:gd name="connsiteY4" fmla="*/ 914400 h 1776664"/>
              <a:gd name="connsiteX5" fmla="*/ 6440905 w 8847221"/>
              <a:gd name="connsiteY5" fmla="*/ 1151021 h 1776664"/>
              <a:gd name="connsiteX6" fmla="*/ 6793832 w 8847221"/>
              <a:gd name="connsiteY6" fmla="*/ 1680411 h 1776664"/>
              <a:gd name="connsiteX7" fmla="*/ 8157411 w 8847221"/>
              <a:gd name="connsiteY7" fmla="*/ 1728537 h 1776664"/>
              <a:gd name="connsiteX8" fmla="*/ 8847221 w 8847221"/>
              <a:gd name="connsiteY8" fmla="*/ 1728537 h 1776664"/>
              <a:gd name="connsiteX0" fmla="*/ 0 w 8999621"/>
              <a:gd name="connsiteY0" fmla="*/ 0 h 1776664"/>
              <a:gd name="connsiteX1" fmla="*/ 2213811 w 8999621"/>
              <a:gd name="connsiteY1" fmla="*/ 140368 h 1776664"/>
              <a:gd name="connsiteX2" fmla="*/ 3352800 w 8999621"/>
              <a:gd name="connsiteY2" fmla="*/ 798095 h 1776664"/>
              <a:gd name="connsiteX3" fmla="*/ 5293895 w 8999621"/>
              <a:gd name="connsiteY3" fmla="*/ 894347 h 1776664"/>
              <a:gd name="connsiteX4" fmla="*/ 6096000 w 8999621"/>
              <a:gd name="connsiteY4" fmla="*/ 914400 h 1776664"/>
              <a:gd name="connsiteX5" fmla="*/ 6593305 w 8999621"/>
              <a:gd name="connsiteY5" fmla="*/ 1151021 h 1776664"/>
              <a:gd name="connsiteX6" fmla="*/ 6946232 w 8999621"/>
              <a:gd name="connsiteY6" fmla="*/ 1680411 h 1776664"/>
              <a:gd name="connsiteX7" fmla="*/ 8309811 w 8999621"/>
              <a:gd name="connsiteY7" fmla="*/ 1728537 h 1776664"/>
              <a:gd name="connsiteX8" fmla="*/ 8999621 w 8999621"/>
              <a:gd name="connsiteY8" fmla="*/ 1728537 h 177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9621" h="1776664">
                <a:moveTo>
                  <a:pt x="0" y="0"/>
                </a:moveTo>
                <a:cubicBezTo>
                  <a:pt x="366295" y="0"/>
                  <a:pt x="1655011" y="7352"/>
                  <a:pt x="2213811" y="140368"/>
                </a:cubicBezTo>
                <a:cubicBezTo>
                  <a:pt x="2772611" y="273384"/>
                  <a:pt x="2839453" y="672432"/>
                  <a:pt x="3352800" y="798095"/>
                </a:cubicBezTo>
                <a:cubicBezTo>
                  <a:pt x="3866147" y="923758"/>
                  <a:pt x="4836695" y="874963"/>
                  <a:pt x="5293895" y="894347"/>
                </a:cubicBezTo>
                <a:cubicBezTo>
                  <a:pt x="5751095" y="913731"/>
                  <a:pt x="5952738" y="876444"/>
                  <a:pt x="6096000" y="914400"/>
                </a:cubicBezTo>
                <a:cubicBezTo>
                  <a:pt x="6312568" y="957179"/>
                  <a:pt x="6451600" y="1023353"/>
                  <a:pt x="6593305" y="1151021"/>
                </a:cubicBezTo>
                <a:cubicBezTo>
                  <a:pt x="6735010" y="1278689"/>
                  <a:pt x="6660148" y="1584158"/>
                  <a:pt x="6946232" y="1680411"/>
                </a:cubicBezTo>
                <a:cubicBezTo>
                  <a:pt x="7232316" y="1776664"/>
                  <a:pt x="7967580" y="1720516"/>
                  <a:pt x="8309811" y="1728537"/>
                </a:cubicBezTo>
                <a:cubicBezTo>
                  <a:pt x="8652042" y="1736558"/>
                  <a:pt x="8825831" y="1732547"/>
                  <a:pt x="8999621" y="1728537"/>
                </a:cubicBezTo>
              </a:path>
            </a:pathLst>
          </a:custGeom>
          <a:noFill/>
          <a:ln w="857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4" name="Freeform 3"/>
          <p:cNvSpPr/>
          <p:nvPr/>
        </p:nvSpPr>
        <p:spPr bwMode="auto">
          <a:xfrm>
            <a:off x="0" y="2457116"/>
            <a:ext cx="9015663" cy="3847431"/>
          </a:xfrm>
          <a:custGeom>
            <a:avLst/>
            <a:gdLst>
              <a:gd name="connsiteX0" fmla="*/ 0 w 9015663"/>
              <a:gd name="connsiteY0" fmla="*/ 3847431 h 3847431"/>
              <a:gd name="connsiteX1" fmla="*/ 673768 w 9015663"/>
              <a:gd name="connsiteY1" fmla="*/ 2419684 h 3847431"/>
              <a:gd name="connsiteX2" fmla="*/ 1475874 w 9015663"/>
              <a:gd name="connsiteY2" fmla="*/ 943810 h 3847431"/>
              <a:gd name="connsiteX3" fmla="*/ 3352800 w 9015663"/>
              <a:gd name="connsiteY3" fmla="*/ 719221 h 3847431"/>
              <a:gd name="connsiteX4" fmla="*/ 5358063 w 9015663"/>
              <a:gd name="connsiteY4" fmla="*/ 655052 h 3847431"/>
              <a:gd name="connsiteX5" fmla="*/ 6705600 w 9015663"/>
              <a:gd name="connsiteY5" fmla="*/ 574842 h 3847431"/>
              <a:gd name="connsiteX6" fmla="*/ 7106653 w 9015663"/>
              <a:gd name="connsiteY6" fmla="*/ 93579 h 3847431"/>
              <a:gd name="connsiteX7" fmla="*/ 7684168 w 9015663"/>
              <a:gd name="connsiteY7" fmla="*/ 13368 h 3847431"/>
              <a:gd name="connsiteX8" fmla="*/ 9015663 w 9015663"/>
              <a:gd name="connsiteY8" fmla="*/ 13368 h 384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15663" h="3847431">
                <a:moveTo>
                  <a:pt x="0" y="3847431"/>
                </a:moveTo>
                <a:cubicBezTo>
                  <a:pt x="213894" y="3375526"/>
                  <a:pt x="427789" y="2903621"/>
                  <a:pt x="673768" y="2419684"/>
                </a:cubicBezTo>
                <a:cubicBezTo>
                  <a:pt x="919747" y="1935747"/>
                  <a:pt x="1029369" y="1227221"/>
                  <a:pt x="1475874" y="943810"/>
                </a:cubicBezTo>
                <a:cubicBezTo>
                  <a:pt x="1922379" y="660400"/>
                  <a:pt x="2705769" y="767347"/>
                  <a:pt x="3352800" y="719221"/>
                </a:cubicBezTo>
                <a:cubicBezTo>
                  <a:pt x="3999831" y="671095"/>
                  <a:pt x="4799263" y="679115"/>
                  <a:pt x="5358063" y="655052"/>
                </a:cubicBezTo>
                <a:cubicBezTo>
                  <a:pt x="5916863" y="630989"/>
                  <a:pt x="6414168" y="668421"/>
                  <a:pt x="6705600" y="574842"/>
                </a:cubicBezTo>
                <a:cubicBezTo>
                  <a:pt x="6997032" y="481263"/>
                  <a:pt x="6943558" y="187158"/>
                  <a:pt x="7106653" y="93579"/>
                </a:cubicBezTo>
                <a:cubicBezTo>
                  <a:pt x="7269748" y="0"/>
                  <a:pt x="7366000" y="26736"/>
                  <a:pt x="7684168" y="13368"/>
                </a:cubicBezTo>
                <a:cubicBezTo>
                  <a:pt x="8002336" y="0"/>
                  <a:pt x="8508999" y="6684"/>
                  <a:pt x="9015663" y="13368"/>
                </a:cubicBezTo>
              </a:path>
            </a:pathLst>
          </a:custGeom>
          <a:noFill/>
          <a:ln w="762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5" name="TextBox 4"/>
          <p:cNvSpPr txBox="1"/>
          <p:nvPr/>
        </p:nvSpPr>
        <p:spPr>
          <a:xfrm>
            <a:off x="94691" y="1786116"/>
            <a:ext cx="1665841" cy="1261884"/>
          </a:xfrm>
          <a:prstGeom prst="rect">
            <a:avLst/>
          </a:prstGeom>
          <a:noFill/>
        </p:spPr>
        <p:txBody>
          <a:bodyPr wrap="none" rtlCol="0">
            <a:spAutoFit/>
          </a:bodyPr>
          <a:lstStyle/>
          <a:p>
            <a:pPr algn="ctr"/>
            <a:r>
              <a:rPr lang="en-US" b="1" dirty="0">
                <a:solidFill>
                  <a:srgbClr val="00B050"/>
                </a:solidFill>
              </a:rPr>
              <a:t>Current</a:t>
            </a:r>
          </a:p>
          <a:p>
            <a:pPr algn="ctr"/>
            <a:endParaRPr lang="en-US" sz="1100" b="1" dirty="0">
              <a:solidFill>
                <a:srgbClr val="00B050"/>
              </a:solidFill>
            </a:endParaRPr>
          </a:p>
          <a:p>
            <a:pPr algn="ctr"/>
            <a:r>
              <a:rPr lang="en-US" b="1" dirty="0" err="1">
                <a:solidFill>
                  <a:srgbClr val="00B050"/>
                </a:solidFill>
              </a:rPr>
              <a:t>ExD</a:t>
            </a:r>
            <a:endParaRPr lang="en-US" b="1" dirty="0">
              <a:solidFill>
                <a:srgbClr val="00B050"/>
              </a:solidFill>
            </a:endParaRPr>
          </a:p>
        </p:txBody>
      </p:sp>
      <p:sp>
        <p:nvSpPr>
          <p:cNvPr id="6" name="TextBox 5"/>
          <p:cNvSpPr txBox="1"/>
          <p:nvPr/>
        </p:nvSpPr>
        <p:spPr>
          <a:xfrm>
            <a:off x="381000" y="5382905"/>
            <a:ext cx="2005678" cy="1246495"/>
          </a:xfrm>
          <a:prstGeom prst="rect">
            <a:avLst/>
          </a:prstGeom>
          <a:noFill/>
        </p:spPr>
        <p:txBody>
          <a:bodyPr wrap="none" rtlCol="0">
            <a:spAutoFit/>
          </a:bodyPr>
          <a:lstStyle/>
          <a:p>
            <a:pPr algn="ctr"/>
            <a:r>
              <a:rPr lang="en-US" b="1" dirty="0">
                <a:solidFill>
                  <a:schemeClr val="accent3">
                    <a:lumMod val="50000"/>
                  </a:schemeClr>
                </a:solidFill>
              </a:rPr>
              <a:t>Incoming</a:t>
            </a:r>
          </a:p>
          <a:p>
            <a:pPr algn="ctr"/>
            <a:endParaRPr lang="en-US" sz="1100" b="1" dirty="0">
              <a:solidFill>
                <a:schemeClr val="accent3">
                  <a:lumMod val="50000"/>
                </a:schemeClr>
              </a:solidFill>
            </a:endParaRPr>
          </a:p>
          <a:p>
            <a:pPr algn="ctr"/>
            <a:r>
              <a:rPr lang="en-US" b="1" dirty="0" err="1">
                <a:solidFill>
                  <a:schemeClr val="accent3">
                    <a:lumMod val="50000"/>
                  </a:schemeClr>
                </a:solidFill>
              </a:rPr>
              <a:t>ExD</a:t>
            </a:r>
            <a:endParaRPr lang="en-US" b="1" dirty="0">
              <a:solidFill>
                <a:schemeClr val="accent3">
                  <a:lumMod val="50000"/>
                </a:schemeClr>
              </a:solidFill>
            </a:endParaRPr>
          </a:p>
        </p:txBody>
      </p:sp>
      <p:sp>
        <p:nvSpPr>
          <p:cNvPr id="7" name="TextBox 6"/>
          <p:cNvSpPr txBox="1"/>
          <p:nvPr/>
        </p:nvSpPr>
        <p:spPr>
          <a:xfrm>
            <a:off x="2936392" y="2281297"/>
            <a:ext cx="3873175" cy="1846659"/>
          </a:xfrm>
          <a:prstGeom prst="rect">
            <a:avLst/>
          </a:prstGeom>
          <a:noFill/>
        </p:spPr>
        <p:txBody>
          <a:bodyPr wrap="none" rtlCol="0">
            <a:spAutoFit/>
          </a:bodyPr>
          <a:lstStyle/>
          <a:p>
            <a:pPr algn="ctr"/>
            <a:r>
              <a:rPr lang="en-US" b="1" dirty="0">
                <a:solidFill>
                  <a:srgbClr val="00B050"/>
                </a:solidFill>
              </a:rPr>
              <a:t>S</a:t>
            </a:r>
            <a:r>
              <a:rPr lang="en-US" b="1" dirty="0">
                <a:solidFill>
                  <a:schemeClr val="accent3">
                    <a:lumMod val="50000"/>
                  </a:schemeClr>
                </a:solidFill>
              </a:rPr>
              <a:t>h</a:t>
            </a:r>
            <a:r>
              <a:rPr lang="en-US" b="1" dirty="0">
                <a:solidFill>
                  <a:srgbClr val="00B050"/>
                </a:solidFill>
              </a:rPr>
              <a:t>a</a:t>
            </a:r>
            <a:r>
              <a:rPr lang="en-US" b="1" dirty="0">
                <a:solidFill>
                  <a:schemeClr val="accent3">
                    <a:lumMod val="50000"/>
                  </a:schemeClr>
                </a:solidFill>
              </a:rPr>
              <a:t>r</a:t>
            </a:r>
            <a:r>
              <a:rPr lang="en-US" b="1" dirty="0">
                <a:solidFill>
                  <a:srgbClr val="00B050"/>
                </a:solidFill>
              </a:rPr>
              <a:t>e</a:t>
            </a:r>
            <a:r>
              <a:rPr lang="en-US" b="1" dirty="0">
                <a:solidFill>
                  <a:schemeClr val="accent3">
                    <a:lumMod val="50000"/>
                  </a:schemeClr>
                </a:solidFill>
              </a:rPr>
              <a:t>d</a:t>
            </a:r>
            <a:r>
              <a:rPr lang="en-US" b="1" dirty="0">
                <a:solidFill>
                  <a:srgbClr val="000000"/>
                </a:solidFill>
              </a:rPr>
              <a:t> </a:t>
            </a:r>
            <a:r>
              <a:rPr lang="en-US" b="1" dirty="0">
                <a:solidFill>
                  <a:srgbClr val="00B050"/>
                </a:solidFill>
              </a:rPr>
              <a:t>L</a:t>
            </a:r>
            <a:r>
              <a:rPr lang="en-US" b="1" dirty="0">
                <a:solidFill>
                  <a:schemeClr val="accent3">
                    <a:lumMod val="50000"/>
                  </a:schemeClr>
                </a:solidFill>
              </a:rPr>
              <a:t>e</a:t>
            </a:r>
            <a:r>
              <a:rPr lang="en-US" b="1" dirty="0">
                <a:solidFill>
                  <a:srgbClr val="00B050"/>
                </a:solidFill>
              </a:rPr>
              <a:t>a</a:t>
            </a:r>
            <a:r>
              <a:rPr lang="en-US" b="1" dirty="0">
                <a:solidFill>
                  <a:schemeClr val="accent3">
                    <a:lumMod val="50000"/>
                  </a:schemeClr>
                </a:solidFill>
              </a:rPr>
              <a:t>d</a:t>
            </a:r>
            <a:r>
              <a:rPr lang="en-US" b="1" dirty="0">
                <a:solidFill>
                  <a:srgbClr val="00B050"/>
                </a:solidFill>
              </a:rPr>
              <a:t>e</a:t>
            </a:r>
            <a:r>
              <a:rPr lang="en-US" b="1" dirty="0">
                <a:solidFill>
                  <a:schemeClr val="accent3">
                    <a:lumMod val="50000"/>
                  </a:schemeClr>
                </a:solidFill>
              </a:rPr>
              <a:t>r</a:t>
            </a:r>
            <a:r>
              <a:rPr lang="en-US" b="1" dirty="0">
                <a:solidFill>
                  <a:srgbClr val="00B050"/>
                </a:solidFill>
              </a:rPr>
              <a:t>s</a:t>
            </a:r>
            <a:r>
              <a:rPr lang="en-US" b="1" dirty="0">
                <a:solidFill>
                  <a:schemeClr val="accent3">
                    <a:lumMod val="50000"/>
                  </a:schemeClr>
                </a:solidFill>
              </a:rPr>
              <a:t>h</a:t>
            </a:r>
            <a:r>
              <a:rPr lang="en-US" b="1" dirty="0">
                <a:solidFill>
                  <a:srgbClr val="00B050"/>
                </a:solidFill>
              </a:rPr>
              <a:t>i</a:t>
            </a:r>
            <a:r>
              <a:rPr lang="en-US" b="1" dirty="0">
                <a:solidFill>
                  <a:schemeClr val="accent3">
                    <a:lumMod val="50000"/>
                  </a:schemeClr>
                </a:solidFill>
              </a:rPr>
              <a:t>p</a:t>
            </a:r>
          </a:p>
          <a:p>
            <a:pPr algn="ctr"/>
            <a:endParaRPr lang="en-US" b="1" dirty="0">
              <a:solidFill>
                <a:srgbClr val="000000"/>
              </a:solidFill>
            </a:endParaRPr>
          </a:p>
          <a:p>
            <a:pPr algn="ctr"/>
            <a:endParaRPr lang="en-US" sz="1800" b="1" dirty="0">
              <a:solidFill>
                <a:srgbClr val="000000"/>
              </a:solidFill>
            </a:endParaRPr>
          </a:p>
          <a:p>
            <a:pPr algn="ctr"/>
            <a:r>
              <a:rPr lang="en-US" b="1" dirty="0">
                <a:solidFill>
                  <a:schemeClr val="accent3">
                    <a:lumMod val="50000"/>
                  </a:schemeClr>
                </a:solidFill>
              </a:rPr>
              <a:t>P</a:t>
            </a:r>
            <a:r>
              <a:rPr lang="en-US" b="1" dirty="0">
                <a:solidFill>
                  <a:srgbClr val="00B050"/>
                </a:solidFill>
              </a:rPr>
              <a:t>e</a:t>
            </a:r>
            <a:r>
              <a:rPr lang="en-US" b="1" dirty="0">
                <a:solidFill>
                  <a:schemeClr val="accent3">
                    <a:lumMod val="50000"/>
                  </a:schemeClr>
                </a:solidFill>
              </a:rPr>
              <a:t>r</a:t>
            </a:r>
            <a:r>
              <a:rPr lang="en-US" b="1" dirty="0">
                <a:solidFill>
                  <a:srgbClr val="00B050"/>
                </a:solidFill>
              </a:rPr>
              <a:t>i</a:t>
            </a:r>
            <a:r>
              <a:rPr lang="en-US" b="1" dirty="0">
                <a:solidFill>
                  <a:schemeClr val="accent3">
                    <a:lumMod val="50000"/>
                  </a:schemeClr>
                </a:solidFill>
              </a:rPr>
              <a:t>o</a:t>
            </a:r>
            <a:r>
              <a:rPr lang="en-US" b="1" dirty="0">
                <a:solidFill>
                  <a:srgbClr val="00B050"/>
                </a:solidFill>
              </a:rPr>
              <a:t>d</a:t>
            </a:r>
          </a:p>
        </p:txBody>
      </p:sp>
      <p:sp>
        <p:nvSpPr>
          <p:cNvPr id="8" name="TextBox 7"/>
          <p:cNvSpPr txBox="1"/>
          <p:nvPr/>
        </p:nvSpPr>
        <p:spPr>
          <a:xfrm>
            <a:off x="7766470" y="3458900"/>
            <a:ext cx="1072730" cy="1323439"/>
          </a:xfrm>
          <a:prstGeom prst="rect">
            <a:avLst/>
          </a:prstGeom>
          <a:noFill/>
        </p:spPr>
        <p:txBody>
          <a:bodyPr wrap="none" rtlCol="0">
            <a:spAutoFit/>
          </a:bodyPr>
          <a:lstStyle/>
          <a:p>
            <a:pPr algn="ctr"/>
            <a:r>
              <a:rPr lang="en-US" b="1" dirty="0">
                <a:solidFill>
                  <a:srgbClr val="00B050"/>
                </a:solidFill>
              </a:rPr>
              <a:t>New</a:t>
            </a:r>
          </a:p>
          <a:p>
            <a:pPr algn="ctr"/>
            <a:endParaRPr lang="en-US" sz="1600" b="1" dirty="0">
              <a:solidFill>
                <a:srgbClr val="00B050"/>
              </a:solidFill>
            </a:endParaRPr>
          </a:p>
          <a:p>
            <a:pPr algn="ctr"/>
            <a:r>
              <a:rPr lang="en-US" b="1" dirty="0">
                <a:solidFill>
                  <a:srgbClr val="00B050"/>
                </a:solidFill>
              </a:rPr>
              <a:t>Role</a:t>
            </a:r>
          </a:p>
        </p:txBody>
      </p:sp>
      <p:sp>
        <p:nvSpPr>
          <p:cNvPr id="9" name="Rectangle 2"/>
          <p:cNvSpPr txBox="1">
            <a:spLocks noChangeArrowheads="1"/>
          </p:cNvSpPr>
          <p:nvPr/>
        </p:nvSpPr>
        <p:spPr>
          <a:xfrm>
            <a:off x="0" y="609600"/>
            <a:ext cx="91440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1" kern="0" dirty="0">
                <a:solidFill>
                  <a:srgbClr val="000000"/>
                </a:solidFill>
                <a:latin typeface="+mj-lt"/>
                <a:ea typeface="+mj-ea"/>
                <a:cs typeface="+mj-cs"/>
              </a:rPr>
              <a:t>Board Role in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1" kern="0" dirty="0">
                <a:solidFill>
                  <a:srgbClr val="000000"/>
                </a:solidFill>
                <a:latin typeface="+mj-lt"/>
                <a:ea typeface="+mj-ea"/>
                <a:cs typeface="+mj-cs"/>
              </a:rPr>
              <a:t>“Leadership Sharing”</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1" kern="0" dirty="0">
                <a:solidFill>
                  <a:srgbClr val="000000"/>
                </a:solidFill>
                <a:latin typeface="+mj-lt"/>
                <a:ea typeface="+mj-ea"/>
                <a:cs typeface="+mj-cs"/>
              </a:rPr>
              <a:t> Transition </a:t>
            </a:r>
            <a:endParaRPr kumimoji="0" lang="en-US" b="1" i="0" u="none" strike="noStrike" kern="0" cap="none" spc="0" normalizeH="0" baseline="0" noProof="0" dirty="0">
              <a:ln>
                <a:noFill/>
              </a:ln>
              <a:solidFill>
                <a:srgbClr val="000000"/>
              </a:solidFill>
              <a:effectLst/>
              <a:uLnTx/>
              <a:uFillTx/>
              <a:latin typeface="+mj-lt"/>
              <a:ea typeface="+mj-ea"/>
              <a:cs typeface="+mj-cs"/>
            </a:endParaRPr>
          </a:p>
        </p:txBody>
      </p:sp>
      <p:grpSp>
        <p:nvGrpSpPr>
          <p:cNvPr id="19" name="Group 18"/>
          <p:cNvGrpSpPr/>
          <p:nvPr/>
        </p:nvGrpSpPr>
        <p:grpSpPr>
          <a:xfrm>
            <a:off x="23149" y="3836772"/>
            <a:ext cx="9039828" cy="1192428"/>
            <a:chOff x="23149" y="3728801"/>
            <a:chExt cx="9039828" cy="1300399"/>
          </a:xfrm>
        </p:grpSpPr>
        <p:sp>
          <p:nvSpPr>
            <p:cNvPr id="18" name="TextBox 17"/>
            <p:cNvSpPr txBox="1"/>
            <p:nvPr/>
          </p:nvSpPr>
          <p:spPr>
            <a:xfrm>
              <a:off x="1600200" y="3728801"/>
              <a:ext cx="1369286" cy="1246495"/>
            </a:xfrm>
            <a:prstGeom prst="rect">
              <a:avLst/>
            </a:prstGeom>
            <a:noFill/>
            <a:ln w="63500">
              <a:solidFill>
                <a:schemeClr val="tx1"/>
              </a:solidFill>
            </a:ln>
          </p:spPr>
          <p:txBody>
            <a:bodyPr wrap="none" rtlCol="0">
              <a:spAutoFit/>
            </a:bodyPr>
            <a:lstStyle/>
            <a:p>
              <a:pPr algn="ctr"/>
              <a:r>
                <a:rPr lang="en-US" b="1" dirty="0">
                  <a:solidFill>
                    <a:srgbClr val="FF0000"/>
                  </a:solidFill>
                </a:rPr>
                <a:t>Board</a:t>
              </a:r>
            </a:p>
            <a:p>
              <a:pPr algn="ctr"/>
              <a:endParaRPr lang="en-US" sz="1100" b="1" dirty="0">
                <a:solidFill>
                  <a:srgbClr val="FF0000"/>
                </a:solidFill>
              </a:endParaRPr>
            </a:p>
            <a:p>
              <a:pPr algn="ctr"/>
              <a:r>
                <a:rPr lang="en-US" b="1" dirty="0">
                  <a:solidFill>
                    <a:srgbClr val="FF0000"/>
                  </a:solidFill>
                </a:rPr>
                <a:t>Role</a:t>
              </a:r>
            </a:p>
          </p:txBody>
        </p:sp>
        <p:sp>
          <p:nvSpPr>
            <p:cNvPr id="17" name="Freeform 16"/>
            <p:cNvSpPr/>
            <p:nvPr/>
          </p:nvSpPr>
          <p:spPr bwMode="auto">
            <a:xfrm>
              <a:off x="23149" y="4089722"/>
              <a:ext cx="9039828" cy="939478"/>
            </a:xfrm>
            <a:custGeom>
              <a:avLst/>
              <a:gdLst>
                <a:gd name="connsiteX0" fmla="*/ 0 w 9039828"/>
                <a:gd name="connsiteY0" fmla="*/ 939478 h 939478"/>
                <a:gd name="connsiteX1" fmla="*/ 4560426 w 9039828"/>
                <a:gd name="connsiteY1" fmla="*/ 1929 h 939478"/>
                <a:gd name="connsiteX2" fmla="*/ 9039828 w 9039828"/>
                <a:gd name="connsiteY2" fmla="*/ 927903 h 939478"/>
              </a:gdLst>
              <a:ahLst/>
              <a:cxnLst>
                <a:cxn ang="0">
                  <a:pos x="connsiteX0" y="connsiteY0"/>
                </a:cxn>
                <a:cxn ang="0">
                  <a:pos x="connsiteX1" y="connsiteY1"/>
                </a:cxn>
                <a:cxn ang="0">
                  <a:pos x="connsiteX2" y="connsiteY2"/>
                </a:cxn>
              </a:cxnLst>
              <a:rect l="l" t="t" r="r" b="b"/>
              <a:pathLst>
                <a:path w="9039828" h="939478">
                  <a:moveTo>
                    <a:pt x="0" y="939478"/>
                  </a:moveTo>
                  <a:cubicBezTo>
                    <a:pt x="1526894" y="471668"/>
                    <a:pt x="3053788" y="3858"/>
                    <a:pt x="4560426" y="1929"/>
                  </a:cubicBezTo>
                  <a:cubicBezTo>
                    <a:pt x="6067064" y="0"/>
                    <a:pt x="7553446" y="463951"/>
                    <a:pt x="9039828" y="927903"/>
                  </a:cubicBezTo>
                </a:path>
              </a:pathLst>
            </a:cu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rrowheads="1"/>
          </p:cNvPicPr>
          <p:nvPr/>
        </p:nvPicPr>
        <p:blipFill>
          <a:blip r:embed="rId2" cstate="print"/>
          <a:srcRect/>
          <a:stretch>
            <a:fillRect/>
          </a:stretch>
        </p:blipFill>
        <p:spPr bwMode="auto">
          <a:xfrm>
            <a:off x="0" y="609600"/>
            <a:ext cx="9144000" cy="5806440"/>
          </a:xfrm>
          <a:prstGeom prst="rect">
            <a:avLst/>
          </a:prstGeom>
          <a:noFill/>
          <a:ln w="9525">
            <a:noFill/>
            <a:miter lim="800000"/>
            <a:headEnd/>
            <a:tailEnd/>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2" name="Picture 4" descr="http://image.slidesharecdn.com/cesppa2010reviewsandsuccession-1281474302157-phpapp01/95/cesppa-2010-reviews-and-succession-11-728.jpg?cb=1281474370"/>
          <p:cNvPicPr>
            <a:picLocks noChangeArrowheads="1"/>
          </p:cNvPicPr>
          <p:nvPr/>
        </p:nvPicPr>
        <p:blipFill>
          <a:blip r:embed="rId2" cstate="print"/>
          <a:srcRect/>
          <a:stretch>
            <a:fillRect/>
          </a:stretch>
        </p:blipFill>
        <p:spPr bwMode="auto">
          <a:xfrm>
            <a:off x="0" y="609600"/>
            <a:ext cx="9144000" cy="5806440"/>
          </a:xfrm>
          <a:prstGeom prst="rect">
            <a:avLst/>
          </a:prstGeom>
          <a:noFill/>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51" name="Picture 7" descr="http://image.slidesharecdn.com/icadvslideshowfinal-12712034865398-phpapp02/95/leadership-and-succession-planning-in-non-profits-48-728.jpg?cb=1290809485"/>
          <p:cNvPicPr>
            <a:picLocks noChangeAspect="1" noChangeArrowheads="1"/>
          </p:cNvPicPr>
          <p:nvPr/>
        </p:nvPicPr>
        <p:blipFill>
          <a:blip r:embed="rId2" cstate="print"/>
          <a:srcRect/>
          <a:stretch>
            <a:fillRect/>
          </a:stretch>
        </p:blipFill>
        <p:spPr bwMode="auto">
          <a:xfrm>
            <a:off x="697675" y="673924"/>
            <a:ext cx="7315200" cy="5486401"/>
          </a:xfrm>
          <a:prstGeom prst="rect">
            <a:avLst/>
          </a:prstGeom>
          <a:noFill/>
        </p:spPr>
      </p:pic>
      <p:pic>
        <p:nvPicPr>
          <p:cNvPr id="5" name="Picture 4" descr="Home">
            <a:hlinkClick r:id="rId3"/>
          </p:cNvPr>
          <p:cNvPicPr>
            <a:picLocks noChangeAspect="1" noChangeArrowheads="1"/>
          </p:cNvPicPr>
          <p:nvPr/>
        </p:nvPicPr>
        <p:blipFill>
          <a:blip r:embed="rId4" cstate="print"/>
          <a:srcRect/>
          <a:stretch>
            <a:fillRect/>
          </a:stretch>
        </p:blipFill>
        <p:spPr bwMode="auto">
          <a:xfrm>
            <a:off x="685800" y="5317000"/>
            <a:ext cx="838200" cy="838200"/>
          </a:xfrm>
          <a:prstGeom prst="rect">
            <a:avLst/>
          </a:prstGeom>
          <a:noFill/>
        </p:spPr>
      </p:pic>
      <p:sp>
        <p:nvSpPr>
          <p:cNvPr id="6" name="Rectangle 5">
            <a:hlinkClick r:id="rId3"/>
          </p:cNvPr>
          <p:cNvSpPr/>
          <p:nvPr/>
        </p:nvSpPr>
        <p:spPr>
          <a:xfrm>
            <a:off x="1447800" y="5960570"/>
            <a:ext cx="2133600" cy="200055"/>
          </a:xfrm>
          <a:prstGeom prst="rect">
            <a:avLst/>
          </a:prstGeom>
          <a:solidFill>
            <a:schemeClr val="bg1">
              <a:lumMod val="75000"/>
            </a:schemeClr>
          </a:solidFill>
        </p:spPr>
        <p:txBody>
          <a:bodyPr wrap="square" lIns="0" rIns="0" bIns="0" anchor="b" anchorCtr="0">
            <a:spAutoFit/>
          </a:bodyPr>
          <a:lstStyle/>
          <a:p>
            <a:r>
              <a:rPr lang="en-US" sz="1000" u="sng" dirty="0"/>
              <a:t>Executive Service Corps of Chicago</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lidesharecdn.com/icadvslideshowfinal-12712034865398-phpapp02/95/leadership-and-succession-planning-in-non-profits-46-728.jpg?cb=1290809485"/>
          <p:cNvPicPr>
            <a:picLocks noChangeAspect="1" noChangeArrowheads="1"/>
          </p:cNvPicPr>
          <p:nvPr/>
        </p:nvPicPr>
        <p:blipFill>
          <a:blip r:embed="rId2" cstate="print"/>
          <a:srcRect/>
          <a:stretch>
            <a:fillRect/>
          </a:stretch>
        </p:blipFill>
        <p:spPr bwMode="auto">
          <a:xfrm>
            <a:off x="1066800" y="895349"/>
            <a:ext cx="6934200" cy="5200651"/>
          </a:xfrm>
          <a:prstGeom prst="rect">
            <a:avLst/>
          </a:prstGeom>
          <a:noFill/>
        </p:spPr>
      </p:pic>
      <p:pic>
        <p:nvPicPr>
          <p:cNvPr id="128004" name="Picture 4" descr="Home">
            <a:hlinkClick r:id="rId3"/>
          </p:cNvPr>
          <p:cNvPicPr>
            <a:picLocks noChangeAspect="1" noChangeArrowheads="1"/>
          </p:cNvPicPr>
          <p:nvPr/>
        </p:nvPicPr>
        <p:blipFill>
          <a:blip r:embed="rId4" cstate="print"/>
          <a:srcRect/>
          <a:stretch>
            <a:fillRect/>
          </a:stretch>
        </p:blipFill>
        <p:spPr bwMode="auto">
          <a:xfrm>
            <a:off x="1055226" y="5317000"/>
            <a:ext cx="838200" cy="838200"/>
          </a:xfrm>
          <a:prstGeom prst="rect">
            <a:avLst/>
          </a:prstGeom>
          <a:noFill/>
        </p:spPr>
      </p:pic>
      <p:sp>
        <p:nvSpPr>
          <p:cNvPr id="3" name="Rectangle 2">
            <a:hlinkClick r:id="rId3"/>
          </p:cNvPr>
          <p:cNvSpPr/>
          <p:nvPr/>
        </p:nvSpPr>
        <p:spPr>
          <a:xfrm>
            <a:off x="1828800" y="5960570"/>
            <a:ext cx="2133600" cy="200055"/>
          </a:xfrm>
          <a:prstGeom prst="rect">
            <a:avLst/>
          </a:prstGeom>
          <a:solidFill>
            <a:schemeClr val="bg1">
              <a:lumMod val="75000"/>
            </a:schemeClr>
          </a:solidFill>
        </p:spPr>
        <p:txBody>
          <a:bodyPr wrap="square" lIns="0" rIns="0" bIns="0" anchor="b" anchorCtr="0">
            <a:spAutoFit/>
          </a:bodyPr>
          <a:lstStyle/>
          <a:p>
            <a:r>
              <a:rPr lang="en-US" sz="1000" u="sng" dirty="0"/>
              <a:t>Executive Service Corps of Chicago</a:t>
            </a:r>
          </a:p>
        </p:txBody>
      </p:sp>
      <p:sp>
        <p:nvSpPr>
          <p:cNvPr id="5" name="Rounded Rectangle 4"/>
          <p:cNvSpPr/>
          <p:nvPr/>
        </p:nvSpPr>
        <p:spPr bwMode="auto">
          <a:xfrm>
            <a:off x="1371600" y="3810000"/>
            <a:ext cx="6400800" cy="1219200"/>
          </a:xfrm>
          <a:prstGeom prst="roundRect">
            <a:avLst/>
          </a:prstGeom>
          <a:noFill/>
          <a:ln w="635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6" name="Rounded Rectangle 5"/>
          <p:cNvSpPr/>
          <p:nvPr/>
        </p:nvSpPr>
        <p:spPr bwMode="auto">
          <a:xfrm>
            <a:off x="1371600" y="2005914"/>
            <a:ext cx="6400800" cy="838200"/>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7" name="Rectangle 6"/>
          <p:cNvSpPr/>
          <p:nvPr/>
        </p:nvSpPr>
        <p:spPr bwMode="auto">
          <a:xfrm>
            <a:off x="1447800" y="2971800"/>
            <a:ext cx="6019800" cy="6858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image.slidesharecdn.com/icadvslideshowfinal-12712034865398-phpapp02/95/leadership-and-succession-planning-in-non-profits-47-728.jpg?cb=1290809485"/>
          <p:cNvPicPr>
            <a:picLocks noChangeAspect="1" noChangeArrowheads="1"/>
          </p:cNvPicPr>
          <p:nvPr/>
        </p:nvPicPr>
        <p:blipFill>
          <a:blip r:embed="rId2" cstate="print"/>
          <a:srcRect/>
          <a:stretch>
            <a:fillRect/>
          </a:stretch>
        </p:blipFill>
        <p:spPr bwMode="auto">
          <a:xfrm>
            <a:off x="1066800" y="609600"/>
            <a:ext cx="7416799" cy="5562600"/>
          </a:xfrm>
          <a:prstGeom prst="rect">
            <a:avLst/>
          </a:prstGeom>
          <a:noFill/>
        </p:spPr>
      </p:pic>
      <p:pic>
        <p:nvPicPr>
          <p:cNvPr id="3" name="Picture 4" descr="Home">
            <a:hlinkClick r:id="rId3"/>
          </p:cNvPr>
          <p:cNvPicPr>
            <a:picLocks noChangeAspect="1" noChangeArrowheads="1"/>
          </p:cNvPicPr>
          <p:nvPr/>
        </p:nvPicPr>
        <p:blipFill>
          <a:blip r:embed="rId4" cstate="print"/>
          <a:srcRect/>
          <a:stretch>
            <a:fillRect/>
          </a:stretch>
        </p:blipFill>
        <p:spPr bwMode="auto">
          <a:xfrm>
            <a:off x="1055226" y="5317000"/>
            <a:ext cx="838200" cy="838200"/>
          </a:xfrm>
          <a:prstGeom prst="rect">
            <a:avLst/>
          </a:prstGeom>
          <a:noFill/>
        </p:spPr>
      </p:pic>
      <p:sp>
        <p:nvSpPr>
          <p:cNvPr id="4" name="Rectangle 3">
            <a:hlinkClick r:id="rId3"/>
          </p:cNvPr>
          <p:cNvSpPr/>
          <p:nvPr/>
        </p:nvSpPr>
        <p:spPr>
          <a:xfrm>
            <a:off x="1828800" y="5960570"/>
            <a:ext cx="2133600" cy="200055"/>
          </a:xfrm>
          <a:prstGeom prst="rect">
            <a:avLst/>
          </a:prstGeom>
          <a:solidFill>
            <a:schemeClr val="bg1">
              <a:lumMod val="75000"/>
            </a:schemeClr>
          </a:solidFill>
        </p:spPr>
        <p:txBody>
          <a:bodyPr wrap="square" lIns="0" rIns="0" bIns="0" anchor="b" anchorCtr="0">
            <a:spAutoFit/>
          </a:bodyPr>
          <a:lstStyle/>
          <a:p>
            <a:r>
              <a:rPr lang="en-US" sz="1000" u="sng" dirty="0"/>
              <a:t>Executive Service Corps of Chicago</a:t>
            </a:r>
          </a:p>
        </p:txBody>
      </p:sp>
      <p:sp>
        <p:nvSpPr>
          <p:cNvPr id="5" name="Rounded Rectangle 4"/>
          <p:cNvSpPr/>
          <p:nvPr/>
        </p:nvSpPr>
        <p:spPr bwMode="auto">
          <a:xfrm>
            <a:off x="1371600" y="1676400"/>
            <a:ext cx="6705600" cy="1219200"/>
          </a:xfrm>
          <a:prstGeom prst="roundRect">
            <a:avLst/>
          </a:prstGeom>
          <a:noFill/>
          <a:ln w="635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6" name="Rounded Rectangle 5"/>
          <p:cNvSpPr/>
          <p:nvPr/>
        </p:nvSpPr>
        <p:spPr bwMode="auto">
          <a:xfrm>
            <a:off x="1371600" y="3733800"/>
            <a:ext cx="6705600" cy="1219200"/>
          </a:xfrm>
          <a:prstGeom prst="roundRect">
            <a:avLst/>
          </a:prstGeom>
          <a:noFill/>
          <a:ln w="635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09600" y="457200"/>
            <a:ext cx="7848600" cy="838200"/>
          </a:xfrm>
        </p:spPr>
        <p:txBody>
          <a:bodyPr/>
          <a:lstStyle/>
          <a:p>
            <a:r>
              <a:rPr lang="en-US" sz="4000" b="1" dirty="0"/>
              <a:t>Steps</a:t>
            </a:r>
          </a:p>
        </p:txBody>
      </p:sp>
      <p:sp>
        <p:nvSpPr>
          <p:cNvPr id="86019" name="Rectangle 3"/>
          <p:cNvSpPr>
            <a:spLocks noGrp="1" noChangeArrowheads="1"/>
          </p:cNvSpPr>
          <p:nvPr>
            <p:ph idx="1"/>
          </p:nvPr>
        </p:nvSpPr>
        <p:spPr>
          <a:xfrm>
            <a:off x="762000" y="1295400"/>
            <a:ext cx="7772400" cy="4648200"/>
          </a:xfrm>
        </p:spPr>
        <p:txBody>
          <a:bodyPr/>
          <a:lstStyle/>
          <a:p>
            <a:pPr marL="742950" indent="-742950">
              <a:buFont typeface="+mj-lt"/>
              <a:buAutoNum type="arabicPeriod"/>
            </a:pPr>
            <a:r>
              <a:rPr lang="en-US" sz="3200" dirty="0"/>
              <a:t>Readiness</a:t>
            </a:r>
          </a:p>
          <a:p>
            <a:pPr marL="1143000" lvl="1" indent="-344488"/>
            <a:r>
              <a:rPr lang="en-US" sz="2800" dirty="0"/>
              <a:t>Board, Organization, &amp; Donor Base</a:t>
            </a:r>
          </a:p>
          <a:p>
            <a:pPr marL="742950" indent="-742950">
              <a:buFont typeface="+mj-lt"/>
              <a:buAutoNum type="arabicPeriod"/>
            </a:pPr>
            <a:r>
              <a:rPr lang="en-US" sz="3200" dirty="0"/>
              <a:t>Planning</a:t>
            </a:r>
          </a:p>
          <a:p>
            <a:pPr marL="1143000" lvl="1"/>
            <a:r>
              <a:rPr lang="en-US" sz="2800" dirty="0" err="1"/>
              <a:t>SWOT</a:t>
            </a:r>
            <a:r>
              <a:rPr lang="en-US" sz="2800" dirty="0"/>
              <a:t>, </a:t>
            </a:r>
            <a:r>
              <a:rPr lang="en-US" sz="2800" dirty="0" err="1"/>
              <a:t>CSFs</a:t>
            </a:r>
            <a:r>
              <a:rPr lang="en-US" sz="2800" dirty="0"/>
              <a:t>, &amp; Process for each step of the ‘Execution’ phase</a:t>
            </a:r>
          </a:p>
          <a:p>
            <a:pPr marL="742950" indent="-742950">
              <a:buFont typeface="+mj-lt"/>
              <a:buAutoNum type="arabicPeriod"/>
            </a:pPr>
            <a:r>
              <a:rPr lang="en-US" sz="3200" dirty="0"/>
              <a:t>Execution</a:t>
            </a:r>
            <a:endParaRPr lang="en-US" sz="2400" dirty="0"/>
          </a:p>
          <a:p>
            <a:pPr marL="1143000" lvl="1"/>
            <a:r>
              <a:rPr lang="en-US" sz="2800" dirty="0"/>
              <a:t>Communication, Search, Evaluation, Selection, &amp; Transition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601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01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601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0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60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09600" y="457200"/>
            <a:ext cx="7848600" cy="838200"/>
          </a:xfrm>
        </p:spPr>
        <p:txBody>
          <a:bodyPr/>
          <a:lstStyle/>
          <a:p>
            <a:r>
              <a:rPr lang="en-US" sz="4000" b="1" dirty="0"/>
              <a:t>Two Teams</a:t>
            </a:r>
          </a:p>
        </p:txBody>
      </p:sp>
      <p:sp>
        <p:nvSpPr>
          <p:cNvPr id="86019" name="Rectangle 3"/>
          <p:cNvSpPr>
            <a:spLocks noGrp="1" noChangeArrowheads="1"/>
          </p:cNvSpPr>
          <p:nvPr>
            <p:ph idx="1"/>
          </p:nvPr>
        </p:nvSpPr>
        <p:spPr>
          <a:xfrm>
            <a:off x="381000" y="4343400"/>
            <a:ext cx="2817468" cy="762000"/>
          </a:xfrm>
          <a:ln w="82550">
            <a:solidFill>
              <a:schemeClr val="accent3">
                <a:lumMod val="50000"/>
              </a:schemeClr>
            </a:solidFill>
          </a:ln>
        </p:spPr>
        <p:txBody>
          <a:bodyPr/>
          <a:lstStyle/>
          <a:p>
            <a:pPr marL="457200" indent="-457200">
              <a:buFont typeface="+mj-lt"/>
              <a:buAutoNum type="arabicPeriod" startAt="2"/>
            </a:pPr>
            <a:r>
              <a:rPr lang="en-US" sz="3600" dirty="0"/>
              <a:t>Planning</a:t>
            </a:r>
          </a:p>
        </p:txBody>
      </p:sp>
      <p:sp>
        <p:nvSpPr>
          <p:cNvPr id="6" name="Rectangle 3"/>
          <p:cNvSpPr txBox="1">
            <a:spLocks noChangeArrowheads="1"/>
          </p:cNvSpPr>
          <p:nvPr/>
        </p:nvSpPr>
        <p:spPr bwMode="auto">
          <a:xfrm>
            <a:off x="393357" y="1752600"/>
            <a:ext cx="2965756" cy="762000"/>
          </a:xfrm>
          <a:prstGeom prst="rect">
            <a:avLst/>
          </a:prstGeom>
          <a:noFill/>
          <a:ln w="82550">
            <a:solidFill>
              <a:srgbClr val="00B050"/>
            </a:solidFill>
            <a:miter lim="800000"/>
            <a:headEnd/>
            <a:tailEnd/>
          </a:ln>
          <a:effectLst/>
        </p:spPr>
        <p:txBody>
          <a:bodyPr vert="horz" wrap="square" lIns="91440" tIns="45720" rIns="91440" bIns="45720" numCol="1" anchor="t" anchorCtr="0" compatLnSpc="1">
            <a:prstTxWarp prst="textNoShape">
              <a:avLst/>
            </a:prstTxWarp>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mj-lt"/>
              <a:buAutoNum type="arabicPeriod"/>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Readiness</a:t>
            </a:r>
          </a:p>
        </p:txBody>
      </p:sp>
      <p:sp>
        <p:nvSpPr>
          <p:cNvPr id="7" name="Rectangle 3"/>
          <p:cNvSpPr txBox="1">
            <a:spLocks noChangeArrowheads="1"/>
          </p:cNvSpPr>
          <p:nvPr/>
        </p:nvSpPr>
        <p:spPr bwMode="auto">
          <a:xfrm>
            <a:off x="5410200" y="2895600"/>
            <a:ext cx="3200400" cy="685800"/>
          </a:xfrm>
          <a:prstGeom prst="rect">
            <a:avLst/>
          </a:prstGeom>
          <a:noFill/>
          <a:ln w="82550">
            <a:solidFill>
              <a:schemeClr val="accent3">
                <a:lumMod val="50000"/>
              </a:schemeClr>
            </a:solidFill>
            <a:miter lim="800000"/>
            <a:headEnd/>
            <a:tailEnd/>
          </a:ln>
          <a:effectLst/>
        </p:spPr>
        <p:txBody>
          <a:bodyPr vert="horz" wrap="square" lIns="91440" tIns="45720" rIns="91440" bIns="45720" numCol="1" anchor="t" anchorCtr="0" compatLnSpc="1">
            <a:prstTxWarp prst="textNoShape">
              <a:avLst/>
            </a:prstTxWarp>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mj-lt"/>
              <a:buAutoNum type="arabicPeriod" startAt="3"/>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Execution</a:t>
            </a:r>
            <a:endParaRPr kumimoji="0" lang="en-US" sz="2800" b="1" i="0" u="none" strike="noStrike" kern="0" cap="none" spc="0" normalizeH="0" baseline="0" noProof="0" dirty="0">
              <a:ln>
                <a:noFill/>
              </a:ln>
              <a:solidFill>
                <a:srgbClr val="000000"/>
              </a:solidFill>
              <a:effectLst/>
              <a:uLnTx/>
              <a:uFillTx/>
              <a:latin typeface="+mn-lt"/>
              <a:ea typeface="+mn-ea"/>
              <a:cs typeface="+mn-cs"/>
            </a:endParaRPr>
          </a:p>
        </p:txBody>
      </p:sp>
      <p:sp>
        <p:nvSpPr>
          <p:cNvPr id="8" name="TextBox 7"/>
          <p:cNvSpPr txBox="1"/>
          <p:nvPr/>
        </p:nvSpPr>
        <p:spPr>
          <a:xfrm>
            <a:off x="609600" y="2895600"/>
            <a:ext cx="2522197" cy="954107"/>
          </a:xfrm>
          <a:prstGeom prst="rect">
            <a:avLst/>
          </a:prstGeom>
          <a:noFill/>
        </p:spPr>
        <p:txBody>
          <a:bodyPr wrap="square" rtlCol="0">
            <a:spAutoFit/>
          </a:bodyPr>
          <a:lstStyle/>
          <a:p>
            <a:pPr algn="ctr"/>
            <a:r>
              <a:rPr lang="en-US" sz="2800" dirty="0">
                <a:solidFill>
                  <a:srgbClr val="000000"/>
                </a:solidFill>
              </a:rPr>
              <a:t>Concurrent</a:t>
            </a:r>
          </a:p>
          <a:p>
            <a:pPr algn="ctr"/>
            <a:r>
              <a:rPr lang="en-US" sz="2800" dirty="0">
                <a:solidFill>
                  <a:srgbClr val="000000"/>
                </a:solidFill>
              </a:rPr>
              <a:t>Activities</a:t>
            </a:r>
          </a:p>
        </p:txBody>
      </p:sp>
      <p:cxnSp>
        <p:nvCxnSpPr>
          <p:cNvPr id="19" name="Straight Arrow Connector 18"/>
          <p:cNvCxnSpPr>
            <a:stCxn id="6" idx="3"/>
            <a:endCxn id="7" idx="1"/>
          </p:cNvCxnSpPr>
          <p:nvPr/>
        </p:nvCxnSpPr>
        <p:spPr bwMode="auto">
          <a:xfrm>
            <a:off x="3359113" y="2133600"/>
            <a:ext cx="2051087" cy="1104900"/>
          </a:xfrm>
          <a:prstGeom prst="straightConnector1">
            <a:avLst/>
          </a:prstGeom>
          <a:solidFill>
            <a:schemeClr val="accent1"/>
          </a:solidFill>
          <a:ln w="63500" cap="flat" cmpd="sng" algn="ctr">
            <a:solidFill>
              <a:srgbClr val="00B050"/>
            </a:solidFill>
            <a:prstDash val="solid"/>
            <a:round/>
            <a:headEnd type="none" w="med" len="med"/>
            <a:tailEnd type="arrow"/>
          </a:ln>
          <a:effectLst/>
        </p:spPr>
      </p:cxnSp>
      <p:cxnSp>
        <p:nvCxnSpPr>
          <p:cNvPr id="23" name="Straight Arrow Connector 22"/>
          <p:cNvCxnSpPr>
            <a:stCxn id="86019" idx="3"/>
            <a:endCxn id="7" idx="1"/>
          </p:cNvCxnSpPr>
          <p:nvPr/>
        </p:nvCxnSpPr>
        <p:spPr bwMode="auto">
          <a:xfrm flipV="1">
            <a:off x="3198468" y="3238500"/>
            <a:ext cx="2211732" cy="1485900"/>
          </a:xfrm>
          <a:prstGeom prst="straightConnector1">
            <a:avLst/>
          </a:prstGeom>
          <a:solidFill>
            <a:schemeClr val="accent1"/>
          </a:solidFill>
          <a:ln w="63500" cap="flat" cmpd="sng" algn="ctr">
            <a:solidFill>
              <a:schemeClr val="accent3">
                <a:lumMod val="50000"/>
              </a:schemeClr>
            </a:solidFill>
            <a:prstDash val="solid"/>
            <a:round/>
            <a:headEnd type="none" w="med" len="med"/>
            <a:tailEnd type="arrow"/>
          </a:ln>
          <a:effectLst/>
        </p:spPr>
      </p:cxnSp>
      <p:cxnSp>
        <p:nvCxnSpPr>
          <p:cNvPr id="41" name="Straight Arrow Connector 40"/>
          <p:cNvCxnSpPr>
            <a:stCxn id="8" idx="0"/>
          </p:cNvCxnSpPr>
          <p:nvPr/>
        </p:nvCxnSpPr>
        <p:spPr bwMode="auto">
          <a:xfrm flipV="1">
            <a:off x="1870699" y="2514600"/>
            <a:ext cx="1716" cy="381000"/>
          </a:xfrm>
          <a:prstGeom prst="straightConnector1">
            <a:avLst/>
          </a:prstGeom>
          <a:solidFill>
            <a:schemeClr val="accent1"/>
          </a:solidFill>
          <a:ln w="63500" cap="flat" cmpd="sng" algn="ctr">
            <a:solidFill>
              <a:srgbClr val="00B050"/>
            </a:solidFill>
            <a:prstDash val="solid"/>
            <a:round/>
            <a:headEnd type="none" w="med" len="med"/>
            <a:tailEnd type="arrow"/>
          </a:ln>
          <a:effectLst/>
        </p:spPr>
      </p:cxnSp>
      <p:cxnSp>
        <p:nvCxnSpPr>
          <p:cNvPr id="43" name="Straight Arrow Connector 42"/>
          <p:cNvCxnSpPr>
            <a:stCxn id="8" idx="2"/>
          </p:cNvCxnSpPr>
          <p:nvPr/>
        </p:nvCxnSpPr>
        <p:spPr bwMode="auto">
          <a:xfrm flipH="1">
            <a:off x="1859758" y="3849707"/>
            <a:ext cx="10941" cy="493693"/>
          </a:xfrm>
          <a:prstGeom prst="straightConnector1">
            <a:avLst/>
          </a:prstGeom>
          <a:solidFill>
            <a:schemeClr val="accent1"/>
          </a:solidFill>
          <a:ln w="63500" cap="flat" cmpd="sng" algn="ctr">
            <a:solidFill>
              <a:schemeClr val="accent3">
                <a:lumMod val="50000"/>
              </a:schemeClr>
            </a:solidFill>
            <a:prstDash val="solid"/>
            <a:round/>
            <a:headEnd type="none" w="med" len="med"/>
            <a:tailEnd type="arrow"/>
          </a:ln>
          <a:effectLst/>
        </p:spPr>
      </p:cxn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09600" y="457200"/>
            <a:ext cx="7848600" cy="838200"/>
          </a:xfrm>
        </p:spPr>
        <p:txBody>
          <a:bodyPr/>
          <a:lstStyle/>
          <a:p>
            <a:r>
              <a:rPr lang="en-US" sz="4000" b="1" dirty="0"/>
              <a:t>Timeline</a:t>
            </a:r>
          </a:p>
        </p:txBody>
      </p:sp>
      <p:sp>
        <p:nvSpPr>
          <p:cNvPr id="86019" name="Rectangle 3"/>
          <p:cNvSpPr>
            <a:spLocks noGrp="1" noChangeArrowheads="1"/>
          </p:cNvSpPr>
          <p:nvPr>
            <p:ph idx="1"/>
          </p:nvPr>
        </p:nvSpPr>
        <p:spPr>
          <a:xfrm>
            <a:off x="381000" y="4343400"/>
            <a:ext cx="2957511" cy="609600"/>
          </a:xfrm>
          <a:ln w="127000">
            <a:noFill/>
          </a:ln>
        </p:spPr>
        <p:txBody>
          <a:bodyPr/>
          <a:lstStyle/>
          <a:p>
            <a:pPr marL="457200" indent="-457200">
              <a:buFont typeface="+mj-lt"/>
              <a:buAutoNum type="arabicPeriod" startAt="2"/>
            </a:pPr>
            <a:r>
              <a:rPr lang="en-US" sz="3600" dirty="0"/>
              <a:t>Planning</a:t>
            </a:r>
          </a:p>
        </p:txBody>
      </p:sp>
      <p:sp>
        <p:nvSpPr>
          <p:cNvPr id="6" name="Rectangle 3"/>
          <p:cNvSpPr txBox="1">
            <a:spLocks noChangeArrowheads="1"/>
          </p:cNvSpPr>
          <p:nvPr/>
        </p:nvSpPr>
        <p:spPr bwMode="auto">
          <a:xfrm>
            <a:off x="392030" y="1752600"/>
            <a:ext cx="2960770" cy="609600"/>
          </a:xfrm>
          <a:prstGeom prst="rect">
            <a:avLst/>
          </a:prstGeom>
          <a:noFill/>
          <a:ln w="127000">
            <a:noFill/>
            <a:miter lim="800000"/>
            <a:headEnd/>
            <a:tailEnd/>
          </a:ln>
          <a:effectLst/>
        </p:spPr>
        <p:txBody>
          <a:bodyPr vert="horz" wrap="square" lIns="91440" tIns="45720" rIns="91440" bIns="45720" numCol="1" anchor="t" anchorCtr="0" compatLnSpc="1">
            <a:prstTxWarp prst="textNoShape">
              <a:avLst/>
            </a:prstTxWarp>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mj-lt"/>
              <a:buAutoNum type="arabicPeriod"/>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Readiness</a:t>
            </a:r>
          </a:p>
        </p:txBody>
      </p:sp>
      <p:sp>
        <p:nvSpPr>
          <p:cNvPr id="8" name="TextBox 7"/>
          <p:cNvSpPr txBox="1"/>
          <p:nvPr/>
        </p:nvSpPr>
        <p:spPr>
          <a:xfrm>
            <a:off x="887628" y="2895600"/>
            <a:ext cx="1965602" cy="954107"/>
          </a:xfrm>
          <a:prstGeom prst="rect">
            <a:avLst/>
          </a:prstGeom>
          <a:noFill/>
        </p:spPr>
        <p:txBody>
          <a:bodyPr wrap="none" rtlCol="0">
            <a:spAutoFit/>
          </a:bodyPr>
          <a:lstStyle/>
          <a:p>
            <a:pPr algn="ctr"/>
            <a:r>
              <a:rPr lang="en-US" sz="2800" dirty="0">
                <a:solidFill>
                  <a:srgbClr val="000000"/>
                </a:solidFill>
              </a:rPr>
              <a:t>Concurrent</a:t>
            </a:r>
          </a:p>
          <a:p>
            <a:pPr algn="ctr"/>
            <a:r>
              <a:rPr lang="en-US" sz="2800" dirty="0">
                <a:solidFill>
                  <a:srgbClr val="000000"/>
                </a:solidFill>
              </a:rPr>
              <a:t>Activities</a:t>
            </a:r>
          </a:p>
        </p:txBody>
      </p:sp>
      <p:cxnSp>
        <p:nvCxnSpPr>
          <p:cNvPr id="10" name="Straight Arrow Connector 9"/>
          <p:cNvCxnSpPr>
            <a:stCxn id="8" idx="0"/>
            <a:endCxn id="6" idx="2"/>
          </p:cNvCxnSpPr>
          <p:nvPr/>
        </p:nvCxnSpPr>
        <p:spPr bwMode="auto">
          <a:xfrm flipV="1">
            <a:off x="1870429" y="2362200"/>
            <a:ext cx="1986" cy="533400"/>
          </a:xfrm>
          <a:prstGeom prst="straightConnector1">
            <a:avLst/>
          </a:prstGeom>
          <a:solidFill>
            <a:schemeClr val="accent1"/>
          </a:solidFill>
          <a:ln w="63500" cap="flat" cmpd="sng" algn="ctr">
            <a:solidFill>
              <a:srgbClr val="00B050"/>
            </a:solidFill>
            <a:prstDash val="solid"/>
            <a:round/>
            <a:headEnd type="none" w="med" len="med"/>
            <a:tailEnd type="arrow"/>
          </a:ln>
          <a:effectLst/>
        </p:spPr>
      </p:cxnSp>
      <p:cxnSp>
        <p:nvCxnSpPr>
          <p:cNvPr id="12" name="Straight Arrow Connector 11"/>
          <p:cNvCxnSpPr>
            <a:stCxn id="8" idx="2"/>
            <a:endCxn id="86019" idx="0"/>
          </p:cNvCxnSpPr>
          <p:nvPr/>
        </p:nvCxnSpPr>
        <p:spPr bwMode="auto">
          <a:xfrm flipH="1">
            <a:off x="1859756" y="3849707"/>
            <a:ext cx="10673" cy="493693"/>
          </a:xfrm>
          <a:prstGeom prst="straightConnector1">
            <a:avLst/>
          </a:prstGeom>
          <a:solidFill>
            <a:schemeClr val="accent1"/>
          </a:solidFill>
          <a:ln w="63500" cap="flat" cmpd="sng" algn="ctr">
            <a:solidFill>
              <a:schemeClr val="accent3">
                <a:lumMod val="50000"/>
              </a:schemeClr>
            </a:solidFill>
            <a:prstDash val="solid"/>
            <a:round/>
            <a:headEnd type="none" w="med" len="med"/>
            <a:tailEnd type="arrow"/>
          </a:ln>
          <a:effectLst/>
        </p:spPr>
      </p:cxnSp>
      <p:sp>
        <p:nvSpPr>
          <p:cNvPr id="11" name="Rectangle 10"/>
          <p:cNvSpPr/>
          <p:nvPr/>
        </p:nvSpPr>
        <p:spPr bwMode="auto">
          <a:xfrm>
            <a:off x="152400" y="1676400"/>
            <a:ext cx="3429000" cy="3531972"/>
          </a:xfrm>
          <a:prstGeom prst="rect">
            <a:avLst/>
          </a:prstGeom>
          <a:noFill/>
          <a:ln w="63500" cap="flat" cmpd="sng" algn="ctr">
            <a:solidFill>
              <a:srgbClr val="99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grpSp>
        <p:nvGrpSpPr>
          <p:cNvPr id="46" name="Group 45"/>
          <p:cNvGrpSpPr/>
          <p:nvPr/>
        </p:nvGrpSpPr>
        <p:grpSpPr>
          <a:xfrm>
            <a:off x="703001" y="762000"/>
            <a:ext cx="1864613" cy="914400"/>
            <a:chOff x="703001" y="838200"/>
            <a:chExt cx="1864613" cy="914400"/>
          </a:xfrm>
        </p:grpSpPr>
        <p:sp>
          <p:nvSpPr>
            <p:cNvPr id="13" name="TextBox 12"/>
            <p:cNvSpPr txBox="1"/>
            <p:nvPr/>
          </p:nvSpPr>
          <p:spPr>
            <a:xfrm>
              <a:off x="703001" y="838200"/>
              <a:ext cx="1864613" cy="523220"/>
            </a:xfrm>
            <a:prstGeom prst="rect">
              <a:avLst/>
            </a:prstGeom>
            <a:noFill/>
            <a:ln w="63500">
              <a:solidFill>
                <a:srgbClr val="990099"/>
              </a:solidFill>
            </a:ln>
          </p:spPr>
          <p:txBody>
            <a:bodyPr wrap="none" rtlCol="0">
              <a:spAutoFit/>
            </a:bodyPr>
            <a:lstStyle/>
            <a:p>
              <a:r>
                <a:rPr lang="en-US" sz="2800" dirty="0">
                  <a:solidFill>
                    <a:srgbClr val="000000"/>
                  </a:solidFill>
                </a:rPr>
                <a:t>18 Months</a:t>
              </a:r>
            </a:p>
          </p:txBody>
        </p:sp>
        <p:cxnSp>
          <p:nvCxnSpPr>
            <p:cNvPr id="14" name="Straight Arrow Connector 13"/>
            <p:cNvCxnSpPr>
              <a:stCxn id="13" idx="2"/>
              <a:endCxn id="11" idx="0"/>
            </p:cNvCxnSpPr>
            <p:nvPr/>
          </p:nvCxnSpPr>
          <p:spPr bwMode="auto">
            <a:xfrm>
              <a:off x="1635308" y="1361420"/>
              <a:ext cx="231592" cy="391180"/>
            </a:xfrm>
            <a:prstGeom prst="straightConnector1">
              <a:avLst/>
            </a:prstGeom>
            <a:solidFill>
              <a:schemeClr val="accent1"/>
            </a:solidFill>
            <a:ln w="63500" cap="flat" cmpd="sng" algn="ctr">
              <a:solidFill>
                <a:srgbClr val="990099"/>
              </a:solidFill>
              <a:prstDash val="solid"/>
              <a:round/>
              <a:headEnd type="none" w="med" len="med"/>
              <a:tailEnd type="arrow"/>
            </a:ln>
            <a:effectLst/>
          </p:spPr>
        </p:cxnSp>
      </p:grpSp>
      <p:grpSp>
        <p:nvGrpSpPr>
          <p:cNvPr id="51" name="Group 50"/>
          <p:cNvGrpSpPr/>
          <p:nvPr/>
        </p:nvGrpSpPr>
        <p:grpSpPr>
          <a:xfrm>
            <a:off x="5181600" y="1676400"/>
            <a:ext cx="3733800" cy="1971020"/>
            <a:chOff x="4800600" y="2067580"/>
            <a:chExt cx="3733800" cy="1971020"/>
          </a:xfrm>
        </p:grpSpPr>
        <p:sp>
          <p:nvSpPr>
            <p:cNvPr id="35" name="Rectangle 34"/>
            <p:cNvSpPr/>
            <p:nvPr/>
          </p:nvSpPr>
          <p:spPr bwMode="auto">
            <a:xfrm>
              <a:off x="4800600" y="3124200"/>
              <a:ext cx="3581400" cy="9144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grpSp>
          <p:nvGrpSpPr>
            <p:cNvPr id="50" name="Group 49"/>
            <p:cNvGrpSpPr/>
            <p:nvPr/>
          </p:nvGrpSpPr>
          <p:grpSpPr>
            <a:xfrm>
              <a:off x="5029200" y="2067580"/>
              <a:ext cx="3505200" cy="1894820"/>
              <a:chOff x="5029200" y="2067580"/>
              <a:chExt cx="3505200" cy="1894820"/>
            </a:xfrm>
          </p:grpSpPr>
          <p:sp>
            <p:nvSpPr>
              <p:cNvPr id="7" name="Rectangle 3"/>
              <p:cNvSpPr txBox="1">
                <a:spLocks noChangeArrowheads="1"/>
              </p:cNvSpPr>
              <p:nvPr/>
            </p:nvSpPr>
            <p:spPr bwMode="auto">
              <a:xfrm>
                <a:off x="5029200" y="3276600"/>
                <a:ext cx="3505200" cy="685800"/>
              </a:xfrm>
              <a:prstGeom prst="rect">
                <a:avLst/>
              </a:prstGeom>
              <a:noFill/>
              <a:ln w="127000">
                <a:noFill/>
                <a:miter lim="800000"/>
                <a:headEnd/>
                <a:tailEnd/>
              </a:ln>
              <a:effectLst/>
            </p:spPr>
            <p:txBody>
              <a:bodyPr vert="horz" wrap="square" lIns="91440" tIns="45720" rIns="91440" bIns="45720" numCol="1" anchor="t" anchorCtr="0" compatLnSpc="1">
                <a:prstTxWarp prst="textNoShape">
                  <a:avLst/>
                </a:prstTxWarp>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mj-lt"/>
                  <a:buAutoNum type="arabicPeriod" startAt="3"/>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Execution</a:t>
                </a:r>
                <a:endParaRPr kumimoji="0" lang="en-US" sz="2800" b="1" i="0" u="none" strike="noStrike" kern="0" cap="none" spc="0" normalizeH="0" baseline="0" noProof="0" dirty="0">
                  <a:ln>
                    <a:noFill/>
                  </a:ln>
                  <a:solidFill>
                    <a:srgbClr val="000000"/>
                  </a:solidFill>
                  <a:effectLst/>
                  <a:uLnTx/>
                  <a:uFillTx/>
                  <a:latin typeface="+mn-lt"/>
                  <a:ea typeface="+mn-ea"/>
                  <a:cs typeface="+mn-cs"/>
                </a:endParaRPr>
              </a:p>
            </p:txBody>
          </p:sp>
          <p:grpSp>
            <p:nvGrpSpPr>
              <p:cNvPr id="47" name="Group 46"/>
              <p:cNvGrpSpPr/>
              <p:nvPr/>
            </p:nvGrpSpPr>
            <p:grpSpPr>
              <a:xfrm>
                <a:off x="5409253" y="2067580"/>
                <a:ext cx="2363147" cy="1056620"/>
                <a:chOff x="5409253" y="2067580"/>
                <a:chExt cx="2363147" cy="1056620"/>
              </a:xfrm>
            </p:grpSpPr>
            <p:sp>
              <p:nvSpPr>
                <p:cNvPr id="36" name="TextBox 35"/>
                <p:cNvSpPr txBox="1"/>
                <p:nvPr/>
              </p:nvSpPr>
              <p:spPr>
                <a:xfrm>
                  <a:off x="5409253" y="2067580"/>
                  <a:ext cx="2363147" cy="523220"/>
                </a:xfrm>
                <a:prstGeom prst="rect">
                  <a:avLst/>
                </a:prstGeom>
                <a:noFill/>
                <a:ln w="63500">
                  <a:solidFill>
                    <a:srgbClr val="FF0000"/>
                  </a:solidFill>
                </a:ln>
              </p:spPr>
              <p:txBody>
                <a:bodyPr wrap="none" rtlCol="0">
                  <a:spAutoFit/>
                </a:bodyPr>
                <a:lstStyle/>
                <a:p>
                  <a:r>
                    <a:rPr lang="en-US" sz="2800" dirty="0">
                      <a:solidFill>
                        <a:srgbClr val="000000"/>
                      </a:solidFill>
                    </a:rPr>
                    <a:t>4 to 5 Months</a:t>
                  </a:r>
                </a:p>
              </p:txBody>
            </p:sp>
            <p:cxnSp>
              <p:nvCxnSpPr>
                <p:cNvPr id="37" name="Straight Arrow Connector 36"/>
                <p:cNvCxnSpPr>
                  <a:stCxn id="36" idx="2"/>
                  <a:endCxn id="35" idx="0"/>
                </p:cNvCxnSpPr>
                <p:nvPr/>
              </p:nvCxnSpPr>
              <p:spPr bwMode="auto">
                <a:xfrm>
                  <a:off x="6590827" y="2590800"/>
                  <a:ext cx="473" cy="533400"/>
                </a:xfrm>
                <a:prstGeom prst="straightConnector1">
                  <a:avLst/>
                </a:prstGeom>
                <a:solidFill>
                  <a:schemeClr val="accent1"/>
                </a:solidFill>
                <a:ln w="63500" cap="flat" cmpd="sng" algn="ctr">
                  <a:solidFill>
                    <a:srgbClr val="FF0000"/>
                  </a:solidFill>
                  <a:prstDash val="solid"/>
                  <a:round/>
                  <a:headEnd type="none" w="med" len="med"/>
                  <a:tailEnd type="arrow"/>
                </a:ln>
                <a:effectLst/>
              </p:spPr>
            </p:cxnSp>
          </p:grpSp>
        </p:grpSp>
      </p:grpSp>
      <p:sp>
        <p:nvSpPr>
          <p:cNvPr id="40" name="TextBox 39"/>
          <p:cNvSpPr txBox="1"/>
          <p:nvPr/>
        </p:nvSpPr>
        <p:spPr>
          <a:xfrm>
            <a:off x="3886200" y="4419600"/>
            <a:ext cx="5040675" cy="646331"/>
          </a:xfrm>
          <a:prstGeom prst="rect">
            <a:avLst/>
          </a:prstGeom>
          <a:noFill/>
          <a:ln w="127000" cmpd="dbl">
            <a:solidFill>
              <a:srgbClr val="000000"/>
            </a:solidFill>
          </a:ln>
        </p:spPr>
        <p:txBody>
          <a:bodyPr wrap="none" rtlCol="0">
            <a:spAutoFit/>
          </a:bodyPr>
          <a:lstStyle/>
          <a:p>
            <a:r>
              <a:rPr lang="en-US" sz="3600" b="1" i="1" dirty="0">
                <a:solidFill>
                  <a:srgbClr val="000000"/>
                </a:solidFill>
              </a:rPr>
              <a:t>Total: 22 to 24 Months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20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2000"/>
                                        <p:tgtEl>
                                          <p:spTgt spid="51"/>
                                        </p:tgtEl>
                                      </p:cBhvr>
                                    </p:animEffect>
                                  </p:childTnLst>
                                </p:cTn>
                              </p:par>
                            </p:childTnLst>
                          </p:cTn>
                        </p:par>
                        <p:par>
                          <p:cTn id="13" fill="hold">
                            <p:stCondLst>
                              <p:cond delay="2000"/>
                            </p:stCondLst>
                            <p:childTnLst>
                              <p:par>
                                <p:cTn id="14" presetID="10" presetClass="entr" presetSubtype="0" fill="hold" grpId="0" nodeType="afterEffect">
                                  <p:stCondLst>
                                    <p:cond delay="50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09600" y="457200"/>
            <a:ext cx="7848600" cy="838200"/>
          </a:xfrm>
        </p:spPr>
        <p:txBody>
          <a:bodyPr/>
          <a:lstStyle/>
          <a:p>
            <a:r>
              <a:rPr lang="en-US" sz="4000" b="1" dirty="0"/>
              <a:t>God’s Leader in His Time</a:t>
            </a:r>
          </a:p>
        </p:txBody>
      </p:sp>
      <p:sp>
        <p:nvSpPr>
          <p:cNvPr id="86019" name="Rectangle 3"/>
          <p:cNvSpPr>
            <a:spLocks noGrp="1" noChangeArrowheads="1"/>
          </p:cNvSpPr>
          <p:nvPr>
            <p:ph idx="1"/>
          </p:nvPr>
        </p:nvSpPr>
        <p:spPr>
          <a:xfrm>
            <a:off x="381000" y="4343400"/>
            <a:ext cx="3124200" cy="762000"/>
          </a:xfrm>
          <a:ln w="82550">
            <a:solidFill>
              <a:schemeClr val="accent3">
                <a:lumMod val="50000"/>
              </a:schemeClr>
            </a:solidFill>
          </a:ln>
        </p:spPr>
        <p:txBody>
          <a:bodyPr/>
          <a:lstStyle/>
          <a:p>
            <a:pPr marL="457200" indent="-457200">
              <a:buFont typeface="+mj-lt"/>
              <a:buAutoNum type="arabicPeriod" startAt="2"/>
            </a:pPr>
            <a:r>
              <a:rPr lang="en-US" sz="3600" dirty="0"/>
              <a:t>Processing</a:t>
            </a:r>
          </a:p>
        </p:txBody>
      </p:sp>
      <p:sp>
        <p:nvSpPr>
          <p:cNvPr id="6" name="Rectangle 3"/>
          <p:cNvSpPr txBox="1">
            <a:spLocks noChangeArrowheads="1"/>
          </p:cNvSpPr>
          <p:nvPr/>
        </p:nvSpPr>
        <p:spPr bwMode="auto">
          <a:xfrm>
            <a:off x="393357" y="1752600"/>
            <a:ext cx="2965756" cy="762000"/>
          </a:xfrm>
          <a:prstGeom prst="rect">
            <a:avLst/>
          </a:prstGeom>
          <a:noFill/>
          <a:ln w="82550">
            <a:solidFill>
              <a:srgbClr val="00B050"/>
            </a:solidFill>
            <a:miter lim="800000"/>
            <a:headEnd/>
            <a:tailEnd/>
          </a:ln>
          <a:effectLst/>
        </p:spPr>
        <p:txBody>
          <a:bodyPr vert="horz" wrap="square" lIns="91440" tIns="45720" rIns="91440" bIns="45720" numCol="1" anchor="t" anchorCtr="0" compatLnSpc="1">
            <a:prstTxWarp prst="textNoShape">
              <a:avLst/>
            </a:prstTxWarp>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mj-lt"/>
              <a:buAutoNum type="arabicPeriod"/>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Praying</a:t>
            </a:r>
          </a:p>
        </p:txBody>
      </p:sp>
      <p:sp>
        <p:nvSpPr>
          <p:cNvPr id="7" name="Rectangle 3"/>
          <p:cNvSpPr txBox="1">
            <a:spLocks noChangeArrowheads="1"/>
          </p:cNvSpPr>
          <p:nvPr/>
        </p:nvSpPr>
        <p:spPr bwMode="auto">
          <a:xfrm>
            <a:off x="5410200" y="2895600"/>
            <a:ext cx="3200400" cy="685800"/>
          </a:xfrm>
          <a:prstGeom prst="rect">
            <a:avLst/>
          </a:prstGeom>
          <a:noFill/>
          <a:ln w="82550">
            <a:solidFill>
              <a:schemeClr val="accent3">
                <a:lumMod val="50000"/>
              </a:schemeClr>
            </a:solidFill>
            <a:miter lim="800000"/>
            <a:headEnd/>
            <a:tailEnd/>
          </a:ln>
          <a:effectLst/>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100000"/>
              </a:lnSpc>
              <a:spcBef>
                <a:spcPct val="20000"/>
              </a:spcBef>
              <a:spcAft>
                <a:spcPct val="0"/>
              </a:spcAft>
              <a:buClr>
                <a:srgbClr val="000000"/>
              </a:buClr>
              <a:buSzTx/>
              <a:tabLst/>
              <a:defRPr/>
            </a:pPr>
            <a:r>
              <a:rPr kumimoji="0" lang="en-US" sz="3600" b="1" i="0" u="none" strike="noStrike" kern="0" cap="none" spc="0" normalizeH="0" baseline="0" noProof="0" dirty="0">
                <a:ln>
                  <a:noFill/>
                </a:ln>
                <a:solidFill>
                  <a:srgbClr val="000000"/>
                </a:solidFill>
                <a:effectLst/>
                <a:uLnTx/>
                <a:uFillTx/>
                <a:latin typeface="+mn-lt"/>
                <a:ea typeface="+mn-ea"/>
                <a:cs typeface="+mn-cs"/>
              </a:rPr>
              <a:t>3. Trusting</a:t>
            </a:r>
          </a:p>
        </p:txBody>
      </p:sp>
      <p:sp>
        <p:nvSpPr>
          <p:cNvPr id="8" name="TextBox 7"/>
          <p:cNvSpPr txBox="1"/>
          <p:nvPr/>
        </p:nvSpPr>
        <p:spPr>
          <a:xfrm>
            <a:off x="609600" y="2895600"/>
            <a:ext cx="2522197" cy="954107"/>
          </a:xfrm>
          <a:prstGeom prst="rect">
            <a:avLst/>
          </a:prstGeom>
          <a:noFill/>
        </p:spPr>
        <p:txBody>
          <a:bodyPr wrap="square" rtlCol="0">
            <a:spAutoFit/>
          </a:bodyPr>
          <a:lstStyle/>
          <a:p>
            <a:pPr algn="ctr"/>
            <a:r>
              <a:rPr lang="en-US" sz="2800" dirty="0">
                <a:solidFill>
                  <a:srgbClr val="000000"/>
                </a:solidFill>
              </a:rPr>
              <a:t>Concurrent</a:t>
            </a:r>
          </a:p>
          <a:p>
            <a:pPr algn="ctr"/>
            <a:r>
              <a:rPr lang="en-US" sz="2800" dirty="0">
                <a:solidFill>
                  <a:srgbClr val="000000"/>
                </a:solidFill>
              </a:rPr>
              <a:t>Activities</a:t>
            </a:r>
          </a:p>
        </p:txBody>
      </p:sp>
      <p:cxnSp>
        <p:nvCxnSpPr>
          <p:cNvPr id="19" name="Straight Arrow Connector 18"/>
          <p:cNvCxnSpPr>
            <a:stCxn id="6" idx="3"/>
            <a:endCxn id="7" idx="1"/>
          </p:cNvCxnSpPr>
          <p:nvPr/>
        </p:nvCxnSpPr>
        <p:spPr bwMode="auto">
          <a:xfrm>
            <a:off x="3359113" y="2133600"/>
            <a:ext cx="2051087" cy="1104900"/>
          </a:xfrm>
          <a:prstGeom prst="straightConnector1">
            <a:avLst/>
          </a:prstGeom>
          <a:solidFill>
            <a:schemeClr val="accent1"/>
          </a:solidFill>
          <a:ln w="63500" cap="flat" cmpd="sng" algn="ctr">
            <a:solidFill>
              <a:srgbClr val="00B050"/>
            </a:solidFill>
            <a:prstDash val="solid"/>
            <a:round/>
            <a:headEnd type="none" w="med" len="med"/>
            <a:tailEnd type="arrow"/>
          </a:ln>
          <a:effectLst/>
        </p:spPr>
      </p:cxnSp>
      <p:cxnSp>
        <p:nvCxnSpPr>
          <p:cNvPr id="23" name="Straight Arrow Connector 22"/>
          <p:cNvCxnSpPr>
            <a:cxnSpLocks/>
            <a:stCxn id="86019" idx="3"/>
            <a:endCxn id="7" idx="1"/>
          </p:cNvCxnSpPr>
          <p:nvPr/>
        </p:nvCxnSpPr>
        <p:spPr bwMode="auto">
          <a:xfrm flipV="1">
            <a:off x="3505200" y="3238500"/>
            <a:ext cx="1905000" cy="1485900"/>
          </a:xfrm>
          <a:prstGeom prst="straightConnector1">
            <a:avLst/>
          </a:prstGeom>
          <a:solidFill>
            <a:schemeClr val="accent1"/>
          </a:solidFill>
          <a:ln w="63500" cap="flat" cmpd="sng" algn="ctr">
            <a:solidFill>
              <a:schemeClr val="accent3">
                <a:lumMod val="50000"/>
              </a:schemeClr>
            </a:solidFill>
            <a:prstDash val="solid"/>
            <a:round/>
            <a:headEnd type="none" w="med" len="med"/>
            <a:tailEnd type="arrow"/>
          </a:ln>
          <a:effectLst/>
        </p:spPr>
      </p:cxnSp>
      <p:cxnSp>
        <p:nvCxnSpPr>
          <p:cNvPr id="41" name="Straight Arrow Connector 40"/>
          <p:cNvCxnSpPr>
            <a:stCxn id="8" idx="0"/>
          </p:cNvCxnSpPr>
          <p:nvPr/>
        </p:nvCxnSpPr>
        <p:spPr bwMode="auto">
          <a:xfrm flipV="1">
            <a:off x="1870699" y="2514600"/>
            <a:ext cx="1716" cy="381000"/>
          </a:xfrm>
          <a:prstGeom prst="straightConnector1">
            <a:avLst/>
          </a:prstGeom>
          <a:solidFill>
            <a:schemeClr val="accent1"/>
          </a:solidFill>
          <a:ln w="63500" cap="flat" cmpd="sng" algn="ctr">
            <a:solidFill>
              <a:srgbClr val="00B050"/>
            </a:solidFill>
            <a:prstDash val="solid"/>
            <a:round/>
            <a:headEnd type="none" w="med" len="med"/>
            <a:tailEnd type="arrow"/>
          </a:ln>
          <a:effectLst/>
        </p:spPr>
      </p:cxnSp>
      <p:cxnSp>
        <p:nvCxnSpPr>
          <p:cNvPr id="43" name="Straight Arrow Connector 42"/>
          <p:cNvCxnSpPr>
            <a:stCxn id="8" idx="2"/>
          </p:cNvCxnSpPr>
          <p:nvPr/>
        </p:nvCxnSpPr>
        <p:spPr bwMode="auto">
          <a:xfrm flipH="1">
            <a:off x="1859758" y="3849707"/>
            <a:ext cx="10941" cy="493693"/>
          </a:xfrm>
          <a:prstGeom prst="straightConnector1">
            <a:avLst/>
          </a:prstGeom>
          <a:solidFill>
            <a:schemeClr val="accent1"/>
          </a:solidFill>
          <a:ln w="63500" cap="flat" cmpd="sng" algn="ctr">
            <a:solidFill>
              <a:schemeClr val="accent3">
                <a:lumMod val="50000"/>
              </a:schemeClr>
            </a:solidFill>
            <a:prstDash val="solid"/>
            <a:round/>
            <a:headEnd type="none" w="med" len="med"/>
            <a:tailEnd type="arrow"/>
          </a:ln>
          <a:effectLst/>
        </p:spPr>
      </p:cxnSp>
      <p:sp>
        <p:nvSpPr>
          <p:cNvPr id="3" name="TextBox 2"/>
          <p:cNvSpPr txBox="1"/>
          <p:nvPr/>
        </p:nvSpPr>
        <p:spPr>
          <a:xfrm>
            <a:off x="5257800" y="4343400"/>
            <a:ext cx="3962400" cy="1077218"/>
          </a:xfrm>
          <a:prstGeom prst="rect">
            <a:avLst/>
          </a:prstGeom>
          <a:noFill/>
        </p:spPr>
        <p:txBody>
          <a:bodyPr wrap="square" rtlCol="0">
            <a:spAutoFit/>
          </a:bodyPr>
          <a:lstStyle/>
          <a:p>
            <a:r>
              <a:rPr lang="en-US" dirty="0">
                <a:solidFill>
                  <a:schemeClr val="bg1">
                    <a:lumMod val="50000"/>
                  </a:schemeClr>
                </a:solidFill>
              </a:rPr>
              <a:t>“Unless the Lord builds the house…”</a:t>
            </a:r>
          </a:p>
        </p:txBody>
      </p:sp>
    </p:spTree>
    <p:extLst>
      <p:ext uri="{BB962C8B-B14F-4D97-AF65-F5344CB8AC3E}">
        <p14:creationId xmlns:p14="http://schemas.microsoft.com/office/powerpoint/2010/main" val="2081429864"/>
      </p:ext>
    </p:extLst>
  </p:cSld>
  <p:clrMapOvr>
    <a:masterClrMapping/>
  </p:clrMapOvr>
  <p:transition/>
</p:sld>
</file>

<file path=ppt/theme/theme1.xml><?xml version="1.0" encoding="utf-8"?>
<a:theme xmlns:a="http://schemas.openxmlformats.org/drawingml/2006/main" name="Sales proposal presentation">
  <a:themeElements>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fontScheme name="Mountain Top">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13765</TotalTime>
  <Words>939</Words>
  <Application>Microsoft Office PowerPoint</Application>
  <PresentationFormat>On-screen Show (4:3)</PresentationFormat>
  <Paragraphs>191</Paragraphs>
  <Slides>26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Bradley Hand ITC</vt:lpstr>
      <vt:lpstr>Calibri</vt:lpstr>
      <vt:lpstr>Century Gothic</vt:lpstr>
      <vt:lpstr>Times New Roman</vt:lpstr>
      <vt:lpstr>Wingdings</vt:lpstr>
      <vt:lpstr>Sales proposal presentation</vt:lpstr>
      <vt:lpstr>“No Success  Without  A Successor”</vt:lpstr>
      <vt:lpstr>Brief History</vt:lpstr>
      <vt:lpstr>Brief History</vt:lpstr>
      <vt:lpstr>Brief History</vt:lpstr>
      <vt:lpstr>Personal Journey</vt:lpstr>
      <vt:lpstr>Succession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Steps</vt:lpstr>
      <vt:lpstr>Two Teams</vt:lpstr>
      <vt:lpstr>Timeline</vt:lpstr>
      <vt:lpstr>God’s Leader in His Time</vt:lpstr>
    </vt:vector>
  </TitlesOfParts>
  <Company>Life In Messiah 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Adventure Works  2006 Sales Proposal</dc:title>
  <dc:creator>Steven E Williamson</dc:creator>
  <cp:lastModifiedBy>Wes Taber</cp:lastModifiedBy>
  <cp:revision>78</cp:revision>
  <cp:lastPrinted>1998-06-19T00:49:56Z</cp:lastPrinted>
  <dcterms:created xsi:type="dcterms:W3CDTF">2014-09-20T12:46:26Z</dcterms:created>
  <dcterms:modified xsi:type="dcterms:W3CDTF">2017-05-11T12:16:50Z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TC062578531033</vt:lpwstr>
  </property>
</Properties>
</file>